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mp4"/>
  <Default Extension="tif" ContentType="image/tiff"/>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597" r:id="rId2"/>
    <p:sldId id="598" r:id="rId3"/>
    <p:sldId id="599" r:id="rId4"/>
    <p:sldId id="600" r:id="rId5"/>
    <p:sldId id="602" r:id="rId6"/>
    <p:sldId id="604" r:id="rId7"/>
    <p:sldId id="606" r:id="rId8"/>
    <p:sldId id="607" r:id="rId9"/>
    <p:sldId id="608" r:id="rId10"/>
    <p:sldId id="534" r:id="rId11"/>
    <p:sldId id="412" r:id="rId12"/>
    <p:sldId id="413" r:id="rId13"/>
    <p:sldId id="580" r:id="rId14"/>
    <p:sldId id="415" r:id="rId15"/>
    <p:sldId id="581" r:id="rId16"/>
    <p:sldId id="416" r:id="rId17"/>
    <p:sldId id="582" r:id="rId18"/>
    <p:sldId id="583" r:id="rId19"/>
    <p:sldId id="584" r:id="rId20"/>
    <p:sldId id="585" r:id="rId21"/>
    <p:sldId id="586" r:id="rId22"/>
    <p:sldId id="587" r:id="rId23"/>
    <p:sldId id="588" r:id="rId24"/>
    <p:sldId id="589" r:id="rId25"/>
    <p:sldId id="549" r:id="rId26"/>
    <p:sldId id="592" r:id="rId27"/>
    <p:sldId id="591" r:id="rId28"/>
    <p:sldId id="541" r:id="rId29"/>
    <p:sldId id="313" r:id="rId30"/>
    <p:sldId id="665" r:id="rId31"/>
    <p:sldId id="550" r:id="rId32"/>
    <p:sldId id="671" r:id="rId33"/>
    <p:sldId id="594" r:id="rId34"/>
    <p:sldId id="666" r:id="rId35"/>
    <p:sldId id="667" r:id="rId36"/>
    <p:sldId id="668" r:id="rId37"/>
    <p:sldId id="669" r:id="rId38"/>
    <p:sldId id="670" r:id="rId39"/>
    <p:sldId id="595" r:id="rId40"/>
    <p:sldId id="658" r:id="rId41"/>
    <p:sldId id="659" r:id="rId42"/>
    <p:sldId id="660" r:id="rId43"/>
    <p:sldId id="661" r:id="rId44"/>
    <p:sldId id="662" r:id="rId45"/>
    <p:sldId id="663" r:id="rId46"/>
    <p:sldId id="664" r:id="rId47"/>
    <p:sldId id="656" r:id="rId48"/>
    <p:sldId id="657"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Habashi" initials=""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49"/>
    <p:restoredTop sz="86383" autoAdjust="0"/>
  </p:normalViewPr>
  <p:slideViewPr>
    <p:cSldViewPr>
      <p:cViewPr>
        <p:scale>
          <a:sx n="100" d="100"/>
          <a:sy n="100" d="100"/>
        </p:scale>
        <p:origin x="1904" y="480"/>
      </p:cViewPr>
      <p:guideLst>
        <p:guide orient="horz" pos="2160"/>
        <p:guide pos="2880"/>
      </p:guideLst>
    </p:cSldViewPr>
  </p:slideViewPr>
  <p:outlineViewPr>
    <p:cViewPr>
      <p:scale>
        <a:sx n="33" d="100"/>
        <a:sy n="33" d="100"/>
      </p:scale>
      <p:origin x="0" y="-66536"/>
    </p:cViewPr>
  </p:outlineViewPr>
  <p:notesTextViewPr>
    <p:cViewPr>
      <p:scale>
        <a:sx n="1" d="1"/>
        <a:sy n="1" d="1"/>
      </p:scale>
      <p:origin x="0" y="0"/>
    </p:cViewPr>
  </p:notesTextViewPr>
  <p:sorterViewPr>
    <p:cViewPr>
      <p:scale>
        <a:sx n="119" d="100"/>
        <a:sy n="119" d="100"/>
      </p:scale>
      <p:origin x="0" y="14368"/>
    </p:cViewPr>
  </p:sorterViewPr>
  <p:notesViewPr>
    <p:cSldViewPr>
      <p:cViewPr varScale="1">
        <p:scale>
          <a:sx n="76" d="100"/>
          <a:sy n="76" d="100"/>
        </p:scale>
        <p:origin x="-397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7.gif"/><Relationship Id="rId2" Type="http://schemas.openxmlformats.org/officeDocument/2006/relationships/image" Target="../media/image8.emf"/><Relationship Id="rId3" Type="http://schemas.openxmlformats.org/officeDocument/2006/relationships/image" Target="../media/image9.emf"/></Relationships>
</file>

<file path=ppt/diagrams/_rels/drawing1.xml.rels><?xml version="1.0" encoding="UTF-8" standalone="yes"?>
<Relationships xmlns="http://schemas.openxmlformats.org/package/2006/relationships"><Relationship Id="rId1" Type="http://schemas.openxmlformats.org/officeDocument/2006/relationships/image" Target="../media/image7.gif"/><Relationship Id="rId2" Type="http://schemas.openxmlformats.org/officeDocument/2006/relationships/image" Target="../media/image8.emf"/><Relationship Id="rId3" Type="http://schemas.openxmlformats.org/officeDocument/2006/relationships/image" Target="../media/image9.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60C25A-9EF9-9B4D-827B-B3C380CD6BEC}" type="doc">
      <dgm:prSet loTypeId="urn:microsoft.com/office/officeart/2005/8/layout/hList7" loCatId="" qsTypeId="urn:microsoft.com/office/officeart/2005/8/quickstyle/simple5" qsCatId="simple" csTypeId="urn:microsoft.com/office/officeart/2005/8/colors/accent1_2" csCatId="accent1" phldr="1"/>
      <dgm:spPr/>
    </dgm:pt>
    <dgm:pt modelId="{51FC98B6-FEA1-F545-A62E-D8AAD197F993}">
      <dgm:prSet phldrT="[Text]" custT="1"/>
      <dgm:spPr/>
      <dgm:t>
        <a:bodyPr/>
        <a:lstStyle/>
        <a:p>
          <a:r>
            <a:rPr lang="en-US" sz="3900" dirty="0" smtClean="0"/>
            <a:t>CFD</a:t>
          </a:r>
        </a:p>
        <a:p>
          <a:r>
            <a:rPr lang="en-US" sz="3600" dirty="0" smtClean="0"/>
            <a:t>1 day </a:t>
          </a:r>
          <a:r>
            <a:rPr lang="en-US" sz="2800" dirty="0" smtClean="0"/>
            <a:t>5,000</a:t>
          </a:r>
          <a:r>
            <a:rPr lang="pt-BR" sz="2800" dirty="0" smtClean="0"/>
            <a:t>€</a:t>
          </a:r>
          <a:endParaRPr lang="en-US" sz="2800" dirty="0" smtClean="0"/>
        </a:p>
      </dgm:t>
    </dgm:pt>
    <dgm:pt modelId="{4146E4A6-0920-134F-BEB5-EF0A1BF6299E}" type="parTrans" cxnId="{AD454B4E-FA80-D24B-AEAD-B26B3822FAC0}">
      <dgm:prSet/>
      <dgm:spPr/>
      <dgm:t>
        <a:bodyPr/>
        <a:lstStyle/>
        <a:p>
          <a:endParaRPr lang="en-US"/>
        </a:p>
      </dgm:t>
    </dgm:pt>
    <dgm:pt modelId="{7974B9D7-8A79-F54D-90E2-59AEF50072CC}" type="sibTrans" cxnId="{AD454B4E-FA80-D24B-AEAD-B26B3822FAC0}">
      <dgm:prSet/>
      <dgm:spPr/>
      <dgm:t>
        <a:bodyPr/>
        <a:lstStyle/>
        <a:p>
          <a:endParaRPr lang="en-US"/>
        </a:p>
      </dgm:t>
    </dgm:pt>
    <dgm:pt modelId="{8EE8371D-3B8C-5241-88DE-DB3672F44F53}">
      <dgm:prSet phldrT="[Text]" custT="1"/>
      <dgm:spPr/>
      <dgm:t>
        <a:bodyPr/>
        <a:lstStyle/>
        <a:p>
          <a:r>
            <a:rPr lang="en-US" sz="3400" dirty="0" smtClean="0"/>
            <a:t>EFD</a:t>
          </a:r>
        </a:p>
        <a:p>
          <a:r>
            <a:rPr lang="en-US" sz="3200" dirty="0" smtClean="0"/>
            <a:t>1 week</a:t>
          </a:r>
        </a:p>
        <a:p>
          <a:r>
            <a:rPr lang="en-US" sz="2800" dirty="0" smtClean="0"/>
            <a:t>250,000</a:t>
          </a:r>
          <a:r>
            <a:rPr lang="pt-BR" sz="2800" dirty="0" smtClean="0"/>
            <a:t>€</a:t>
          </a:r>
          <a:endParaRPr lang="en-US" sz="2800" dirty="0"/>
        </a:p>
      </dgm:t>
    </dgm:pt>
    <dgm:pt modelId="{477FE9E4-06F8-6B46-9CDC-5F0E93F0E036}" type="parTrans" cxnId="{71942949-32D8-8A4A-93C4-5C839A802E7E}">
      <dgm:prSet/>
      <dgm:spPr/>
      <dgm:t>
        <a:bodyPr/>
        <a:lstStyle/>
        <a:p>
          <a:endParaRPr lang="en-US"/>
        </a:p>
      </dgm:t>
    </dgm:pt>
    <dgm:pt modelId="{1A53E5D4-7E46-1649-82CC-23FED13C587B}" type="sibTrans" cxnId="{71942949-32D8-8A4A-93C4-5C839A802E7E}">
      <dgm:prSet/>
      <dgm:spPr/>
      <dgm:t>
        <a:bodyPr/>
        <a:lstStyle/>
        <a:p>
          <a:endParaRPr lang="en-US"/>
        </a:p>
      </dgm:t>
    </dgm:pt>
    <dgm:pt modelId="{B637AEC7-D5F2-0E40-B670-527AF2B9F9B0}">
      <dgm:prSet phldrT="[Text]" custT="1"/>
      <dgm:spPr/>
      <dgm:t>
        <a:bodyPr/>
        <a:lstStyle/>
        <a:p>
          <a:r>
            <a:rPr lang="en-US" sz="3400" dirty="0" smtClean="0"/>
            <a:t>FFD</a:t>
          </a:r>
        </a:p>
        <a:p>
          <a:r>
            <a:rPr lang="en-US" sz="3200" dirty="0" smtClean="0"/>
            <a:t>1 month</a:t>
          </a:r>
        </a:p>
        <a:p>
          <a:r>
            <a:rPr lang="en-US" sz="2800" dirty="0" smtClean="0"/>
            <a:t>$1,000,000</a:t>
          </a:r>
          <a:r>
            <a:rPr lang="pt-BR" sz="2800" dirty="0" smtClean="0"/>
            <a:t>€</a:t>
          </a:r>
          <a:endParaRPr lang="en-US" sz="2800" dirty="0"/>
        </a:p>
      </dgm:t>
    </dgm:pt>
    <dgm:pt modelId="{F1B33FC3-1CC4-B94C-8FF3-E574DBE41DA1}" type="parTrans" cxnId="{CBBA8013-E33F-0445-9E9E-1D6E8FB161A2}">
      <dgm:prSet/>
      <dgm:spPr/>
      <dgm:t>
        <a:bodyPr/>
        <a:lstStyle/>
        <a:p>
          <a:endParaRPr lang="en-US"/>
        </a:p>
      </dgm:t>
    </dgm:pt>
    <dgm:pt modelId="{6C2AF074-6100-9244-9672-62E8FD2B135C}" type="sibTrans" cxnId="{CBBA8013-E33F-0445-9E9E-1D6E8FB161A2}">
      <dgm:prSet/>
      <dgm:spPr/>
      <dgm:t>
        <a:bodyPr/>
        <a:lstStyle/>
        <a:p>
          <a:endParaRPr lang="en-US"/>
        </a:p>
      </dgm:t>
    </dgm:pt>
    <dgm:pt modelId="{3A173D2A-478C-9F48-92BD-18D6DDB20C61}" type="pres">
      <dgm:prSet presAssocID="{9C60C25A-9EF9-9B4D-827B-B3C380CD6BEC}" presName="Name0" presStyleCnt="0">
        <dgm:presLayoutVars>
          <dgm:dir/>
          <dgm:resizeHandles val="exact"/>
        </dgm:presLayoutVars>
      </dgm:prSet>
      <dgm:spPr/>
    </dgm:pt>
    <dgm:pt modelId="{616C9ED9-6697-974B-AFD3-049B72529102}" type="pres">
      <dgm:prSet presAssocID="{9C60C25A-9EF9-9B4D-827B-B3C380CD6BEC}" presName="fgShape" presStyleLbl="fgShp" presStyleIdx="0" presStyleCnt="1" custLinFactNeighborX="80" custLinFactNeighborY="-7232"/>
      <dgm:spPr/>
    </dgm:pt>
    <dgm:pt modelId="{32EE8B57-297A-9645-A7FA-09526213D59D}" type="pres">
      <dgm:prSet presAssocID="{9C60C25A-9EF9-9B4D-827B-B3C380CD6BEC}" presName="linComp" presStyleCnt="0"/>
      <dgm:spPr/>
    </dgm:pt>
    <dgm:pt modelId="{0506785D-39D3-624F-AD33-5274BC02C39B}" type="pres">
      <dgm:prSet presAssocID="{51FC98B6-FEA1-F545-A62E-D8AAD197F993}" presName="compNode" presStyleCnt="0"/>
      <dgm:spPr/>
    </dgm:pt>
    <dgm:pt modelId="{F9BD1117-9343-B646-A792-956E9CC6BD88}" type="pres">
      <dgm:prSet presAssocID="{51FC98B6-FEA1-F545-A62E-D8AAD197F993}" presName="bkgdShape" presStyleLbl="node1" presStyleIdx="0" presStyleCnt="3"/>
      <dgm:spPr/>
      <dgm:t>
        <a:bodyPr/>
        <a:lstStyle/>
        <a:p>
          <a:endParaRPr lang="en-US"/>
        </a:p>
      </dgm:t>
    </dgm:pt>
    <dgm:pt modelId="{BCB59C4F-A0DA-6041-B320-81ED15E2BA58}" type="pres">
      <dgm:prSet presAssocID="{51FC98B6-FEA1-F545-A62E-D8AAD197F993}" presName="nodeTx" presStyleLbl="node1" presStyleIdx="0" presStyleCnt="3">
        <dgm:presLayoutVars>
          <dgm:bulletEnabled val="1"/>
        </dgm:presLayoutVars>
      </dgm:prSet>
      <dgm:spPr/>
      <dgm:t>
        <a:bodyPr/>
        <a:lstStyle/>
        <a:p>
          <a:endParaRPr lang="en-US"/>
        </a:p>
      </dgm:t>
    </dgm:pt>
    <dgm:pt modelId="{1C86702C-5D8B-F54E-A2C2-F57D0716E961}" type="pres">
      <dgm:prSet presAssocID="{51FC98B6-FEA1-F545-A62E-D8AAD197F993}" presName="invisiNode" presStyleLbl="node1" presStyleIdx="0" presStyleCnt="3"/>
      <dgm:spPr/>
    </dgm:pt>
    <dgm:pt modelId="{95192EAB-AA47-BE47-9A2F-65EF5F62E4CD}" type="pres">
      <dgm:prSet presAssocID="{51FC98B6-FEA1-F545-A62E-D8AAD197F993}"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B7553866-3C90-DF42-947D-3F6A0242F91A}" type="pres">
      <dgm:prSet presAssocID="{7974B9D7-8A79-F54D-90E2-59AEF50072CC}" presName="sibTrans" presStyleLbl="sibTrans2D1" presStyleIdx="0" presStyleCnt="0"/>
      <dgm:spPr/>
      <dgm:t>
        <a:bodyPr/>
        <a:lstStyle/>
        <a:p>
          <a:endParaRPr lang="en-US"/>
        </a:p>
      </dgm:t>
    </dgm:pt>
    <dgm:pt modelId="{8C6D6B19-F4BA-D144-81E5-C1E8A45F642F}" type="pres">
      <dgm:prSet presAssocID="{8EE8371D-3B8C-5241-88DE-DB3672F44F53}" presName="compNode" presStyleCnt="0"/>
      <dgm:spPr/>
    </dgm:pt>
    <dgm:pt modelId="{770BD376-429B-2641-AEE5-9695B167724E}" type="pres">
      <dgm:prSet presAssocID="{8EE8371D-3B8C-5241-88DE-DB3672F44F53}" presName="bkgdShape" presStyleLbl="node1" presStyleIdx="1" presStyleCnt="3"/>
      <dgm:spPr/>
      <dgm:t>
        <a:bodyPr/>
        <a:lstStyle/>
        <a:p>
          <a:endParaRPr lang="en-US"/>
        </a:p>
      </dgm:t>
    </dgm:pt>
    <dgm:pt modelId="{42B39E0F-1F2F-AB40-856F-FB751F72D97B}" type="pres">
      <dgm:prSet presAssocID="{8EE8371D-3B8C-5241-88DE-DB3672F44F53}" presName="nodeTx" presStyleLbl="node1" presStyleIdx="1" presStyleCnt="3">
        <dgm:presLayoutVars>
          <dgm:bulletEnabled val="1"/>
        </dgm:presLayoutVars>
      </dgm:prSet>
      <dgm:spPr/>
      <dgm:t>
        <a:bodyPr/>
        <a:lstStyle/>
        <a:p>
          <a:endParaRPr lang="en-US"/>
        </a:p>
      </dgm:t>
    </dgm:pt>
    <dgm:pt modelId="{2A46B4FE-EC49-1449-B715-EFB790E87DD2}" type="pres">
      <dgm:prSet presAssocID="{8EE8371D-3B8C-5241-88DE-DB3672F44F53}" presName="invisiNode" presStyleLbl="node1" presStyleIdx="1" presStyleCnt="3"/>
      <dgm:spPr/>
    </dgm:pt>
    <dgm:pt modelId="{BDA127D4-6A42-8042-85C2-F7F62B7F2ED0}" type="pres">
      <dgm:prSet presAssocID="{8EE8371D-3B8C-5241-88DE-DB3672F44F5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BCD2D907-726C-0345-B7C3-73FF114B8318}" type="pres">
      <dgm:prSet presAssocID="{1A53E5D4-7E46-1649-82CC-23FED13C587B}" presName="sibTrans" presStyleLbl="sibTrans2D1" presStyleIdx="0" presStyleCnt="0"/>
      <dgm:spPr/>
      <dgm:t>
        <a:bodyPr/>
        <a:lstStyle/>
        <a:p>
          <a:endParaRPr lang="en-US"/>
        </a:p>
      </dgm:t>
    </dgm:pt>
    <dgm:pt modelId="{D5A78C79-B0EB-DE4E-ADB1-4BCB8AC5410A}" type="pres">
      <dgm:prSet presAssocID="{B637AEC7-D5F2-0E40-B670-527AF2B9F9B0}" presName="compNode" presStyleCnt="0"/>
      <dgm:spPr/>
    </dgm:pt>
    <dgm:pt modelId="{1FE9E3ED-807C-824D-8D48-10C1CB7D1D68}" type="pres">
      <dgm:prSet presAssocID="{B637AEC7-D5F2-0E40-B670-527AF2B9F9B0}" presName="bkgdShape" presStyleLbl="node1" presStyleIdx="2" presStyleCnt="3" custLinFactNeighborX="-614" custLinFactNeighborY="626"/>
      <dgm:spPr/>
      <dgm:t>
        <a:bodyPr/>
        <a:lstStyle/>
        <a:p>
          <a:endParaRPr lang="en-US"/>
        </a:p>
      </dgm:t>
    </dgm:pt>
    <dgm:pt modelId="{D0E90B37-D0BA-C146-982D-30D05B7D1875}" type="pres">
      <dgm:prSet presAssocID="{B637AEC7-D5F2-0E40-B670-527AF2B9F9B0}" presName="nodeTx" presStyleLbl="node1" presStyleIdx="2" presStyleCnt="3">
        <dgm:presLayoutVars>
          <dgm:bulletEnabled val="1"/>
        </dgm:presLayoutVars>
      </dgm:prSet>
      <dgm:spPr/>
      <dgm:t>
        <a:bodyPr/>
        <a:lstStyle/>
        <a:p>
          <a:endParaRPr lang="en-US"/>
        </a:p>
      </dgm:t>
    </dgm:pt>
    <dgm:pt modelId="{3F8FB3C3-B2C8-3F4D-A81C-1921EA6B6AFA}" type="pres">
      <dgm:prSet presAssocID="{B637AEC7-D5F2-0E40-B670-527AF2B9F9B0}" presName="invisiNode" presStyleLbl="node1" presStyleIdx="2" presStyleCnt="3"/>
      <dgm:spPr/>
    </dgm:pt>
    <dgm:pt modelId="{545CDFD8-D25F-0E45-B445-2491CE3FB3EA}" type="pres">
      <dgm:prSet presAssocID="{B637AEC7-D5F2-0E40-B670-527AF2B9F9B0}"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9000" r="-79000"/>
          </a:stretch>
        </a:blipFill>
      </dgm:spPr>
    </dgm:pt>
  </dgm:ptLst>
  <dgm:cxnLst>
    <dgm:cxn modelId="{C72E58D0-F486-E346-9E5B-F40DD62D66BE}" type="presOf" srcId="{8EE8371D-3B8C-5241-88DE-DB3672F44F53}" destId="{770BD376-429B-2641-AEE5-9695B167724E}" srcOrd="0" destOrd="0" presId="urn:microsoft.com/office/officeart/2005/8/layout/hList7"/>
    <dgm:cxn modelId="{CBBA8013-E33F-0445-9E9E-1D6E8FB161A2}" srcId="{9C60C25A-9EF9-9B4D-827B-B3C380CD6BEC}" destId="{B637AEC7-D5F2-0E40-B670-527AF2B9F9B0}" srcOrd="2" destOrd="0" parTransId="{F1B33FC3-1CC4-B94C-8FF3-E574DBE41DA1}" sibTransId="{6C2AF074-6100-9244-9672-62E8FD2B135C}"/>
    <dgm:cxn modelId="{A880FC34-110E-4841-A72B-C900BD4F9EA7}" type="presOf" srcId="{8EE8371D-3B8C-5241-88DE-DB3672F44F53}" destId="{42B39E0F-1F2F-AB40-856F-FB751F72D97B}" srcOrd="1" destOrd="0" presId="urn:microsoft.com/office/officeart/2005/8/layout/hList7"/>
    <dgm:cxn modelId="{A78B7A0A-862A-5C4F-8E15-980E2D87D4E1}" type="presOf" srcId="{51FC98B6-FEA1-F545-A62E-D8AAD197F993}" destId="{F9BD1117-9343-B646-A792-956E9CC6BD88}" srcOrd="0" destOrd="0" presId="urn:microsoft.com/office/officeart/2005/8/layout/hList7"/>
    <dgm:cxn modelId="{71942949-32D8-8A4A-93C4-5C839A802E7E}" srcId="{9C60C25A-9EF9-9B4D-827B-B3C380CD6BEC}" destId="{8EE8371D-3B8C-5241-88DE-DB3672F44F53}" srcOrd="1" destOrd="0" parTransId="{477FE9E4-06F8-6B46-9CDC-5F0E93F0E036}" sibTransId="{1A53E5D4-7E46-1649-82CC-23FED13C587B}"/>
    <dgm:cxn modelId="{AD454B4E-FA80-D24B-AEAD-B26B3822FAC0}" srcId="{9C60C25A-9EF9-9B4D-827B-B3C380CD6BEC}" destId="{51FC98B6-FEA1-F545-A62E-D8AAD197F993}" srcOrd="0" destOrd="0" parTransId="{4146E4A6-0920-134F-BEB5-EF0A1BF6299E}" sibTransId="{7974B9D7-8A79-F54D-90E2-59AEF50072CC}"/>
    <dgm:cxn modelId="{A2B97581-E39B-B04C-9295-19D542C76BB4}" type="presOf" srcId="{B637AEC7-D5F2-0E40-B670-527AF2B9F9B0}" destId="{D0E90B37-D0BA-C146-982D-30D05B7D1875}" srcOrd="1" destOrd="0" presId="urn:microsoft.com/office/officeart/2005/8/layout/hList7"/>
    <dgm:cxn modelId="{C8FB0FB4-DABB-D943-A6F7-09F4A5E0A06D}" type="presOf" srcId="{51FC98B6-FEA1-F545-A62E-D8AAD197F993}" destId="{BCB59C4F-A0DA-6041-B320-81ED15E2BA58}" srcOrd="1" destOrd="0" presId="urn:microsoft.com/office/officeart/2005/8/layout/hList7"/>
    <dgm:cxn modelId="{980053A4-5E37-344C-9B6E-635BA1222AF6}" type="presOf" srcId="{7974B9D7-8A79-F54D-90E2-59AEF50072CC}" destId="{B7553866-3C90-DF42-947D-3F6A0242F91A}" srcOrd="0" destOrd="0" presId="urn:microsoft.com/office/officeart/2005/8/layout/hList7"/>
    <dgm:cxn modelId="{2CFD150F-EE91-8C42-AABF-413199F8D0A7}" type="presOf" srcId="{1A53E5D4-7E46-1649-82CC-23FED13C587B}" destId="{BCD2D907-726C-0345-B7C3-73FF114B8318}" srcOrd="0" destOrd="0" presId="urn:microsoft.com/office/officeart/2005/8/layout/hList7"/>
    <dgm:cxn modelId="{1E4AD974-846A-A045-A196-12090F99BD03}" type="presOf" srcId="{9C60C25A-9EF9-9B4D-827B-B3C380CD6BEC}" destId="{3A173D2A-478C-9F48-92BD-18D6DDB20C61}" srcOrd="0" destOrd="0" presId="urn:microsoft.com/office/officeart/2005/8/layout/hList7"/>
    <dgm:cxn modelId="{80431C7A-81ED-614D-B301-82A2F623D163}" type="presOf" srcId="{B637AEC7-D5F2-0E40-B670-527AF2B9F9B0}" destId="{1FE9E3ED-807C-824D-8D48-10C1CB7D1D68}" srcOrd="0" destOrd="0" presId="urn:microsoft.com/office/officeart/2005/8/layout/hList7"/>
    <dgm:cxn modelId="{90A90F6E-BFF0-C741-BC08-BF49517B2FAC}" type="presParOf" srcId="{3A173D2A-478C-9F48-92BD-18D6DDB20C61}" destId="{616C9ED9-6697-974B-AFD3-049B72529102}" srcOrd="0" destOrd="0" presId="urn:microsoft.com/office/officeart/2005/8/layout/hList7"/>
    <dgm:cxn modelId="{FF85DB94-3FAA-4347-A85D-561F8A39FC43}" type="presParOf" srcId="{3A173D2A-478C-9F48-92BD-18D6DDB20C61}" destId="{32EE8B57-297A-9645-A7FA-09526213D59D}" srcOrd="1" destOrd="0" presId="urn:microsoft.com/office/officeart/2005/8/layout/hList7"/>
    <dgm:cxn modelId="{24736692-586F-4749-B2E5-CE939388C2AD}" type="presParOf" srcId="{32EE8B57-297A-9645-A7FA-09526213D59D}" destId="{0506785D-39D3-624F-AD33-5274BC02C39B}" srcOrd="0" destOrd="0" presId="urn:microsoft.com/office/officeart/2005/8/layout/hList7"/>
    <dgm:cxn modelId="{2CB8DD8F-9985-9B4A-B002-18D592AE7209}" type="presParOf" srcId="{0506785D-39D3-624F-AD33-5274BC02C39B}" destId="{F9BD1117-9343-B646-A792-956E9CC6BD88}" srcOrd="0" destOrd="0" presId="urn:microsoft.com/office/officeart/2005/8/layout/hList7"/>
    <dgm:cxn modelId="{3033316E-53B3-7B41-9610-ABA1C0D77DFE}" type="presParOf" srcId="{0506785D-39D3-624F-AD33-5274BC02C39B}" destId="{BCB59C4F-A0DA-6041-B320-81ED15E2BA58}" srcOrd="1" destOrd="0" presId="urn:microsoft.com/office/officeart/2005/8/layout/hList7"/>
    <dgm:cxn modelId="{D08848A4-7CE6-3E49-A7DB-2D1141265BF3}" type="presParOf" srcId="{0506785D-39D3-624F-AD33-5274BC02C39B}" destId="{1C86702C-5D8B-F54E-A2C2-F57D0716E961}" srcOrd="2" destOrd="0" presId="urn:microsoft.com/office/officeart/2005/8/layout/hList7"/>
    <dgm:cxn modelId="{AE1891CB-91C3-484B-A1D2-BB7758A56264}" type="presParOf" srcId="{0506785D-39D3-624F-AD33-5274BC02C39B}" destId="{95192EAB-AA47-BE47-9A2F-65EF5F62E4CD}" srcOrd="3" destOrd="0" presId="urn:microsoft.com/office/officeart/2005/8/layout/hList7"/>
    <dgm:cxn modelId="{AB2FB97E-C698-8A41-8FCD-B7BE9EC824CE}" type="presParOf" srcId="{32EE8B57-297A-9645-A7FA-09526213D59D}" destId="{B7553866-3C90-DF42-947D-3F6A0242F91A}" srcOrd="1" destOrd="0" presId="urn:microsoft.com/office/officeart/2005/8/layout/hList7"/>
    <dgm:cxn modelId="{5E226420-F3D8-6F42-BF21-DC0250961AC8}" type="presParOf" srcId="{32EE8B57-297A-9645-A7FA-09526213D59D}" destId="{8C6D6B19-F4BA-D144-81E5-C1E8A45F642F}" srcOrd="2" destOrd="0" presId="urn:microsoft.com/office/officeart/2005/8/layout/hList7"/>
    <dgm:cxn modelId="{53EACB75-ABFC-F145-A63C-B48EE460CFC6}" type="presParOf" srcId="{8C6D6B19-F4BA-D144-81E5-C1E8A45F642F}" destId="{770BD376-429B-2641-AEE5-9695B167724E}" srcOrd="0" destOrd="0" presId="urn:microsoft.com/office/officeart/2005/8/layout/hList7"/>
    <dgm:cxn modelId="{EBC8E0EC-E420-2742-AA25-3FD7F778495F}" type="presParOf" srcId="{8C6D6B19-F4BA-D144-81E5-C1E8A45F642F}" destId="{42B39E0F-1F2F-AB40-856F-FB751F72D97B}" srcOrd="1" destOrd="0" presId="urn:microsoft.com/office/officeart/2005/8/layout/hList7"/>
    <dgm:cxn modelId="{5A5F4360-2065-574E-B933-BC06B26FF0D4}" type="presParOf" srcId="{8C6D6B19-F4BA-D144-81E5-C1E8A45F642F}" destId="{2A46B4FE-EC49-1449-B715-EFB790E87DD2}" srcOrd="2" destOrd="0" presId="urn:microsoft.com/office/officeart/2005/8/layout/hList7"/>
    <dgm:cxn modelId="{4E4C52CD-6A75-4446-BE5A-E0736B319A6B}" type="presParOf" srcId="{8C6D6B19-F4BA-D144-81E5-C1E8A45F642F}" destId="{BDA127D4-6A42-8042-85C2-F7F62B7F2ED0}" srcOrd="3" destOrd="0" presId="urn:microsoft.com/office/officeart/2005/8/layout/hList7"/>
    <dgm:cxn modelId="{B226DCFD-1C55-9E48-96F7-6D8BCEBE8227}" type="presParOf" srcId="{32EE8B57-297A-9645-A7FA-09526213D59D}" destId="{BCD2D907-726C-0345-B7C3-73FF114B8318}" srcOrd="3" destOrd="0" presId="urn:microsoft.com/office/officeart/2005/8/layout/hList7"/>
    <dgm:cxn modelId="{8012A357-4A58-BD49-84DE-96AD4DC76C5D}" type="presParOf" srcId="{32EE8B57-297A-9645-A7FA-09526213D59D}" destId="{D5A78C79-B0EB-DE4E-ADB1-4BCB8AC5410A}" srcOrd="4" destOrd="0" presId="urn:microsoft.com/office/officeart/2005/8/layout/hList7"/>
    <dgm:cxn modelId="{95327DBC-39B8-DA4F-B419-6D3B4DD6B35F}" type="presParOf" srcId="{D5A78C79-B0EB-DE4E-ADB1-4BCB8AC5410A}" destId="{1FE9E3ED-807C-824D-8D48-10C1CB7D1D68}" srcOrd="0" destOrd="0" presId="urn:microsoft.com/office/officeart/2005/8/layout/hList7"/>
    <dgm:cxn modelId="{8129780C-C21B-6349-8D91-AC5B649BC457}" type="presParOf" srcId="{D5A78C79-B0EB-DE4E-ADB1-4BCB8AC5410A}" destId="{D0E90B37-D0BA-C146-982D-30D05B7D1875}" srcOrd="1" destOrd="0" presId="urn:microsoft.com/office/officeart/2005/8/layout/hList7"/>
    <dgm:cxn modelId="{DF98A147-221C-7A4D-857F-EDE433F0DED8}" type="presParOf" srcId="{D5A78C79-B0EB-DE4E-ADB1-4BCB8AC5410A}" destId="{3F8FB3C3-B2C8-3F4D-A81C-1921EA6B6AFA}" srcOrd="2" destOrd="0" presId="urn:microsoft.com/office/officeart/2005/8/layout/hList7"/>
    <dgm:cxn modelId="{CAEFDEC3-D9EA-8C41-95E9-C65A0F0CD322}" type="presParOf" srcId="{D5A78C79-B0EB-DE4E-ADB1-4BCB8AC5410A}" destId="{545CDFD8-D25F-0E45-B445-2491CE3FB3E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D1117-9343-B646-A792-956E9CC6BD88}">
      <dsp:nvSpPr>
        <dsp:cNvPr id="0" name=""/>
        <dsp:cNvSpPr/>
      </dsp:nvSpPr>
      <dsp:spPr>
        <a:xfrm>
          <a:off x="1775" y="0"/>
          <a:ext cx="2762956" cy="45720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n-US" sz="3900" kern="1200" dirty="0" smtClean="0"/>
            <a:t>CFD</a:t>
          </a:r>
        </a:p>
        <a:p>
          <a:pPr lvl="0" algn="ctr" defTabSz="1733550">
            <a:lnSpc>
              <a:spcPct val="90000"/>
            </a:lnSpc>
            <a:spcBef>
              <a:spcPct val="0"/>
            </a:spcBef>
            <a:spcAft>
              <a:spcPct val="35000"/>
            </a:spcAft>
          </a:pPr>
          <a:r>
            <a:rPr lang="en-US" sz="3600" kern="1200" dirty="0" smtClean="0"/>
            <a:t>1 day </a:t>
          </a:r>
          <a:r>
            <a:rPr lang="en-US" sz="2800" kern="1200" dirty="0" smtClean="0"/>
            <a:t>5,000</a:t>
          </a:r>
          <a:r>
            <a:rPr lang="pt-BR" sz="2800" kern="1200" dirty="0" smtClean="0"/>
            <a:t>€</a:t>
          </a:r>
          <a:endParaRPr lang="en-US" sz="2800" kern="1200" dirty="0" smtClean="0"/>
        </a:p>
      </dsp:txBody>
      <dsp:txXfrm>
        <a:off x="1775" y="1828800"/>
        <a:ext cx="2762956" cy="1828800"/>
      </dsp:txXfrm>
    </dsp:sp>
    <dsp:sp modelId="{95192EAB-AA47-BE47-9A2F-65EF5F62E4CD}">
      <dsp:nvSpPr>
        <dsp:cNvPr id="0" name=""/>
        <dsp:cNvSpPr/>
      </dsp:nvSpPr>
      <dsp:spPr>
        <a:xfrm>
          <a:off x="622016" y="274320"/>
          <a:ext cx="1522476" cy="15224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1">
              <a:tint val="50000"/>
              <a:hueOff val="0"/>
              <a:satOff val="0"/>
              <a:lumOff val="0"/>
              <a:alphaOff val="0"/>
            </a:schemeClr>
          </a:contourClr>
        </a:sp3d>
      </dsp:spPr>
      <dsp:style>
        <a:lnRef idx="0">
          <a:scrgbClr r="0" g="0" b="0"/>
        </a:lnRef>
        <a:fillRef idx="1">
          <a:scrgbClr r="0" g="0" b="0"/>
        </a:fillRef>
        <a:effectRef idx="3">
          <a:scrgbClr r="0" g="0" b="0"/>
        </a:effectRef>
        <a:fontRef idx="minor"/>
      </dsp:style>
    </dsp:sp>
    <dsp:sp modelId="{770BD376-429B-2641-AEE5-9695B167724E}">
      <dsp:nvSpPr>
        <dsp:cNvPr id="0" name=""/>
        <dsp:cNvSpPr/>
      </dsp:nvSpPr>
      <dsp:spPr>
        <a:xfrm>
          <a:off x="2847621" y="0"/>
          <a:ext cx="2762956" cy="45720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kern="1200" dirty="0" smtClean="0"/>
            <a:t>EFD</a:t>
          </a:r>
        </a:p>
        <a:p>
          <a:pPr lvl="0" algn="ctr" defTabSz="1511300">
            <a:lnSpc>
              <a:spcPct val="90000"/>
            </a:lnSpc>
            <a:spcBef>
              <a:spcPct val="0"/>
            </a:spcBef>
            <a:spcAft>
              <a:spcPct val="35000"/>
            </a:spcAft>
          </a:pPr>
          <a:r>
            <a:rPr lang="en-US" sz="3200" kern="1200" dirty="0" smtClean="0"/>
            <a:t>1 week</a:t>
          </a:r>
        </a:p>
        <a:p>
          <a:pPr lvl="0" algn="ctr" defTabSz="1511300">
            <a:lnSpc>
              <a:spcPct val="90000"/>
            </a:lnSpc>
            <a:spcBef>
              <a:spcPct val="0"/>
            </a:spcBef>
            <a:spcAft>
              <a:spcPct val="35000"/>
            </a:spcAft>
          </a:pPr>
          <a:r>
            <a:rPr lang="en-US" sz="2800" kern="1200" dirty="0" smtClean="0"/>
            <a:t>250,000</a:t>
          </a:r>
          <a:r>
            <a:rPr lang="pt-BR" sz="2800" kern="1200" dirty="0" smtClean="0"/>
            <a:t>€</a:t>
          </a:r>
          <a:endParaRPr lang="en-US" sz="2800" kern="1200" dirty="0"/>
        </a:p>
      </dsp:txBody>
      <dsp:txXfrm>
        <a:off x="2847621" y="1828800"/>
        <a:ext cx="2762956" cy="1828800"/>
      </dsp:txXfrm>
    </dsp:sp>
    <dsp:sp modelId="{BDA127D4-6A42-8042-85C2-F7F62B7F2ED0}">
      <dsp:nvSpPr>
        <dsp:cNvPr id="0" name=""/>
        <dsp:cNvSpPr/>
      </dsp:nvSpPr>
      <dsp:spPr>
        <a:xfrm>
          <a:off x="3467862" y="274320"/>
          <a:ext cx="1522476" cy="15224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1">
              <a:tint val="50000"/>
              <a:hueOff val="0"/>
              <a:satOff val="0"/>
              <a:lumOff val="0"/>
              <a:alphaOff val="0"/>
            </a:schemeClr>
          </a:contourClr>
        </a:sp3d>
      </dsp:spPr>
      <dsp:style>
        <a:lnRef idx="0">
          <a:scrgbClr r="0" g="0" b="0"/>
        </a:lnRef>
        <a:fillRef idx="1">
          <a:scrgbClr r="0" g="0" b="0"/>
        </a:fillRef>
        <a:effectRef idx="3">
          <a:scrgbClr r="0" g="0" b="0"/>
        </a:effectRef>
        <a:fontRef idx="minor"/>
      </dsp:style>
    </dsp:sp>
    <dsp:sp modelId="{1FE9E3ED-807C-824D-8D48-10C1CB7D1D68}">
      <dsp:nvSpPr>
        <dsp:cNvPr id="0" name=""/>
        <dsp:cNvSpPr/>
      </dsp:nvSpPr>
      <dsp:spPr>
        <a:xfrm>
          <a:off x="5676502" y="0"/>
          <a:ext cx="2762956" cy="45720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kern="1200" dirty="0" smtClean="0"/>
            <a:t>FFD</a:t>
          </a:r>
        </a:p>
        <a:p>
          <a:pPr lvl="0" algn="ctr" defTabSz="1511300">
            <a:lnSpc>
              <a:spcPct val="90000"/>
            </a:lnSpc>
            <a:spcBef>
              <a:spcPct val="0"/>
            </a:spcBef>
            <a:spcAft>
              <a:spcPct val="35000"/>
            </a:spcAft>
          </a:pPr>
          <a:r>
            <a:rPr lang="en-US" sz="3200" kern="1200" dirty="0" smtClean="0"/>
            <a:t>1 month</a:t>
          </a:r>
        </a:p>
        <a:p>
          <a:pPr lvl="0" algn="ctr" defTabSz="1511300">
            <a:lnSpc>
              <a:spcPct val="90000"/>
            </a:lnSpc>
            <a:spcBef>
              <a:spcPct val="0"/>
            </a:spcBef>
            <a:spcAft>
              <a:spcPct val="35000"/>
            </a:spcAft>
          </a:pPr>
          <a:r>
            <a:rPr lang="en-US" sz="2800" kern="1200" dirty="0" smtClean="0"/>
            <a:t>$1,000,000</a:t>
          </a:r>
          <a:r>
            <a:rPr lang="pt-BR" sz="2800" kern="1200" dirty="0" smtClean="0"/>
            <a:t>€</a:t>
          </a:r>
          <a:endParaRPr lang="en-US" sz="2800" kern="1200" dirty="0"/>
        </a:p>
      </dsp:txBody>
      <dsp:txXfrm>
        <a:off x="5676502" y="1828800"/>
        <a:ext cx="2762956" cy="1828800"/>
      </dsp:txXfrm>
    </dsp:sp>
    <dsp:sp modelId="{545CDFD8-D25F-0E45-B445-2491CE3FB3EA}">
      <dsp:nvSpPr>
        <dsp:cNvPr id="0" name=""/>
        <dsp:cNvSpPr/>
      </dsp:nvSpPr>
      <dsp:spPr>
        <a:xfrm>
          <a:off x="6313707" y="274320"/>
          <a:ext cx="1522476" cy="152247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9000" r="-79000"/>
          </a:stretch>
        </a:blip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1">
              <a:tint val="50000"/>
              <a:hueOff val="0"/>
              <a:satOff val="0"/>
              <a:lumOff val="0"/>
              <a:alphaOff val="0"/>
            </a:schemeClr>
          </a:contourClr>
        </a:sp3d>
      </dsp:spPr>
      <dsp:style>
        <a:lnRef idx="0">
          <a:scrgbClr r="0" g="0" b="0"/>
        </a:lnRef>
        <a:fillRef idx="1">
          <a:scrgbClr r="0" g="0" b="0"/>
        </a:fillRef>
        <a:effectRef idx="3">
          <a:scrgbClr r="0" g="0" b="0"/>
        </a:effectRef>
        <a:fontRef idx="minor"/>
      </dsp:style>
    </dsp:sp>
    <dsp:sp modelId="{616C9ED9-6697-974B-AFD3-049B72529102}">
      <dsp:nvSpPr>
        <dsp:cNvPr id="0" name=""/>
        <dsp:cNvSpPr/>
      </dsp:nvSpPr>
      <dsp:spPr>
        <a:xfrm>
          <a:off x="344553" y="3608002"/>
          <a:ext cx="7781544" cy="685800"/>
        </a:xfrm>
        <a:prstGeom prst="leftRightArrow">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1">
              <a:tint val="60000"/>
              <a:hueOff val="0"/>
              <a:satOff val="0"/>
              <a:lumOff val="0"/>
              <a:alphaOff val="0"/>
            </a:schemeClr>
          </a:contourClr>
        </a:sp3d>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FF5E0C-C6FA-E341-953C-E57461A21DBF}" type="datetimeFigureOut">
              <a:rPr lang="en-US" smtClean="0"/>
              <a:t>9/7/17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1C052-5CBE-CF43-816B-E8C7BDE3FB25}" type="slidenum">
              <a:rPr lang="en-US" smtClean="0"/>
              <a:t>‹#›</a:t>
            </a:fld>
            <a:endParaRPr lang="en-US"/>
          </a:p>
        </p:txBody>
      </p:sp>
    </p:spTree>
    <p:extLst>
      <p:ext uri="{BB962C8B-B14F-4D97-AF65-F5344CB8AC3E}">
        <p14:creationId xmlns:p14="http://schemas.microsoft.com/office/powerpoint/2010/main" val="1062383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00D13F-5FB5-4450-8F45-20639AD0A8A6}" type="datetimeFigureOut">
              <a:rPr lang="en-CA" smtClean="0"/>
              <a:t>2017-09-07</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2E9B7E-4813-4C5A-A565-263BE39616F6}" type="slidenum">
              <a:rPr lang="en-CA" smtClean="0"/>
              <a:t>‹#›</a:t>
            </a:fld>
            <a:endParaRPr lang="en-CA" dirty="0"/>
          </a:p>
        </p:txBody>
      </p:sp>
    </p:spTree>
    <p:extLst>
      <p:ext uri="{BB962C8B-B14F-4D97-AF65-F5344CB8AC3E}">
        <p14:creationId xmlns:p14="http://schemas.microsoft.com/office/powerpoint/2010/main" val="633594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2</a:t>
            </a:fld>
            <a:endParaRPr lang="en-CA" dirty="0"/>
          </a:p>
        </p:txBody>
      </p:sp>
    </p:spTree>
    <p:extLst>
      <p:ext uri="{BB962C8B-B14F-4D97-AF65-F5344CB8AC3E}">
        <p14:creationId xmlns:p14="http://schemas.microsoft.com/office/powerpoint/2010/main" val="72410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normAutofit/>
          </a:bodyPr>
          <a:lstStyle/>
          <a:p>
            <a:r>
              <a:rPr lang="en-US" smtClean="0"/>
              <a:t>Using POD/Kriging and 36 snapshots</a:t>
            </a:r>
            <a:r>
              <a:rPr lang="en-US" baseline="0" smtClean="0"/>
              <a:t> the ice shape can be accurately approximated (again just to stress that this specific ice shape does not come from snapshots, it is at uncalculated point). </a:t>
            </a:r>
            <a:r>
              <a:rPr lang="en-US" smtClean="0"/>
              <a:t>Minor</a:t>
            </a:r>
            <a:r>
              <a:rPr lang="en-US" baseline="0" smtClean="0"/>
              <a:t> traces can be seen. But the thickness of ice is insignificant.</a:t>
            </a:r>
            <a:endParaRPr lang="en-US"/>
          </a:p>
        </p:txBody>
      </p:sp>
    </p:spTree>
    <p:extLst>
      <p:ext uri="{BB962C8B-B14F-4D97-AF65-F5344CB8AC3E}">
        <p14:creationId xmlns:p14="http://schemas.microsoft.com/office/powerpoint/2010/main" val="191758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29FDA-E212-DA41-A01E-BE2688403F71}" type="slidenum">
              <a:rPr lang="en-US" smtClean="0"/>
              <a:pPr/>
              <a:t>15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581049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normAutofit/>
          </a:bodyPr>
          <a:lstStyle/>
          <a:p>
            <a:r>
              <a:rPr lang="en-US" smtClean="0"/>
              <a:t>Using POD/Kriging and 36 snapshots</a:t>
            </a:r>
            <a:r>
              <a:rPr lang="en-US" baseline="0" smtClean="0"/>
              <a:t> the ice shape can be accurately approximated (again just to stress that this specific ice shape does not come from snapshots, it is at uncalculated point). </a:t>
            </a:r>
            <a:r>
              <a:rPr lang="en-US" smtClean="0"/>
              <a:t>Minor</a:t>
            </a:r>
            <a:r>
              <a:rPr lang="en-US" baseline="0" smtClean="0"/>
              <a:t> traces can be seen. But the thickness of ice is insignificant.</a:t>
            </a:r>
            <a:endParaRPr lang="en-US"/>
          </a:p>
        </p:txBody>
      </p:sp>
    </p:spTree>
    <p:extLst>
      <p:ext uri="{BB962C8B-B14F-4D97-AF65-F5344CB8AC3E}">
        <p14:creationId xmlns:p14="http://schemas.microsoft.com/office/powerpoint/2010/main" val="707617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29FDA-E212-DA41-A01E-BE2688403F71}" type="slidenum">
              <a:rPr lang="en-US" smtClean="0"/>
              <a:pPr/>
              <a:t>28</a:t>
            </a:fld>
            <a:endParaRPr lang="en-US" dirty="0"/>
          </a:p>
        </p:txBody>
      </p:sp>
    </p:spTree>
    <p:extLst>
      <p:ext uri="{BB962C8B-B14F-4D97-AF65-F5344CB8AC3E}">
        <p14:creationId xmlns:p14="http://schemas.microsoft.com/office/powerpoint/2010/main" val="348286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ＭＳ Ｐゴシック" charset="0"/>
                <a:cs typeface="ＭＳ Ｐゴシック" charset="0"/>
              </a:rPr>
              <a:t>Two types of snapshots are considered:</a:t>
            </a:r>
            <a:r>
              <a:rPr lang="en-US" sz="1200" kern="1200" baseline="0" smtClean="0">
                <a:solidFill>
                  <a:schemeClr val="tx1"/>
                </a:solidFill>
                <a:effectLst/>
                <a:latin typeface="+mn-lt"/>
                <a:ea typeface="ＭＳ Ｐゴシック" charset="0"/>
                <a:cs typeface="ＭＳ Ｐゴシック" charset="0"/>
              </a:rPr>
              <a:t> shape of ice and the associated &amp; Cl-alpha curves</a:t>
            </a:r>
          </a:p>
          <a:p>
            <a:endParaRPr lang="en-US" sz="1200" kern="1200" baseline="0" smtClean="0">
              <a:solidFill>
                <a:schemeClr val="tx1"/>
              </a:solidFill>
              <a:effectLst/>
              <a:latin typeface="+mn-lt"/>
              <a:ea typeface="ＭＳ Ｐゴシック" charset="0"/>
              <a:cs typeface="ＭＳ Ｐゴシック" charset="0"/>
            </a:endParaRPr>
          </a:p>
          <a:p>
            <a:r>
              <a:rPr lang="en-US" sz="1200" kern="1200" baseline="0" smtClean="0">
                <a:solidFill>
                  <a:schemeClr val="tx1"/>
                </a:solidFill>
                <a:effectLst/>
                <a:latin typeface="+mn-lt"/>
                <a:ea typeface="ＭＳ Ｐゴシック" charset="0"/>
                <a:cs typeface="ＭＳ Ｐゴシック" charset="0"/>
              </a:rPr>
              <a:t>Leave-one-out of the first sampling iteration, with 56 snapshots</a:t>
            </a:r>
            <a:endParaRPr lang="en-US" sz="1200" kern="1200" smtClean="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C9CFB2-67A3-4AA9-B3B3-8F325D430FD6}" type="slidenum">
              <a:rPr lang="en-US" altLang="en-US" smtClean="0"/>
              <a:pPr/>
              <a:t>29</a:t>
            </a:fld>
            <a:endParaRPr lang="en-US" altLang="en-US"/>
          </a:p>
        </p:txBody>
      </p:sp>
    </p:spTree>
    <p:extLst>
      <p:ext uri="{BB962C8B-B14F-4D97-AF65-F5344CB8AC3E}">
        <p14:creationId xmlns:p14="http://schemas.microsoft.com/office/powerpoint/2010/main" val="360094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29FDA-E212-DA41-A01E-BE2688403F71}" type="slidenum">
              <a:rPr lang="en-US" smtClean="0"/>
              <a:pPr/>
              <a:t>30</a:t>
            </a:fld>
            <a:endParaRPr lang="en-US" dirty="0"/>
          </a:p>
        </p:txBody>
      </p:sp>
    </p:spTree>
    <p:extLst>
      <p:ext uri="{BB962C8B-B14F-4D97-AF65-F5344CB8AC3E}">
        <p14:creationId xmlns:p14="http://schemas.microsoft.com/office/powerpoint/2010/main" val="1493265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32</a:t>
            </a:fld>
            <a:endParaRPr lang="en-CA" dirty="0"/>
          </a:p>
        </p:txBody>
      </p:sp>
    </p:spTree>
    <p:extLst>
      <p:ext uri="{BB962C8B-B14F-4D97-AF65-F5344CB8AC3E}">
        <p14:creationId xmlns:p14="http://schemas.microsoft.com/office/powerpoint/2010/main" val="1666022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Emphasize tat it is the first time that icing is calculated in 3D over the entre airplane, not just components</a:t>
            </a:r>
          </a:p>
        </p:txBody>
      </p:sp>
      <p:sp>
        <p:nvSpPr>
          <p:cNvPr id="4" name="Date Placeholder 3"/>
          <p:cNvSpPr>
            <a:spLocks noGrp="1"/>
          </p:cNvSpPr>
          <p:nvPr>
            <p:ph type="dt" idx="10"/>
          </p:nvPr>
        </p:nvSpPr>
        <p:spPr/>
        <p:txBody>
          <a:bodyPr/>
          <a:lstStyle/>
          <a:p>
            <a:fld id="{D1E14C1F-98AF-4ABD-993A-89A6BAA2167F}" type="datetime1">
              <a:rPr lang="en-US" smtClean="0"/>
              <a:t>9/7/17</a:t>
            </a:fld>
            <a:endParaRPr lang="en-US" dirty="0"/>
          </a:p>
        </p:txBody>
      </p:sp>
      <p:sp>
        <p:nvSpPr>
          <p:cNvPr id="5" name="Footer Placeholder 4"/>
          <p:cNvSpPr>
            <a:spLocks noGrp="1"/>
          </p:cNvSpPr>
          <p:nvPr>
            <p:ph type="ftr" sz="quarter" idx="11"/>
          </p:nvPr>
        </p:nvSpPr>
        <p:spPr/>
        <p:txBody>
          <a:bodyPr/>
          <a:lstStyle/>
          <a:p>
            <a:r>
              <a:rPr lang="es-ES" smtClean="0"/>
              <a:t>Z. Zhan, Doctoral Oral Defense</a:t>
            </a:r>
            <a:endParaRPr lang="en-US" dirty="0"/>
          </a:p>
        </p:txBody>
      </p:sp>
      <p:sp>
        <p:nvSpPr>
          <p:cNvPr id="6" name="Slide Number Placeholder 5"/>
          <p:cNvSpPr>
            <a:spLocks noGrp="1"/>
          </p:cNvSpPr>
          <p:nvPr>
            <p:ph type="sldNum" sz="quarter" idx="12"/>
          </p:nvPr>
        </p:nvSpPr>
        <p:spPr/>
        <p:txBody>
          <a:bodyPr/>
          <a:lstStyle/>
          <a:p>
            <a:fld id="{AEE29FDA-E212-DA41-A01E-BE2688403F71}" type="slidenum">
              <a:rPr lang="en-US" smtClean="0"/>
              <a:pPr/>
              <a:t>33</a:t>
            </a:fld>
            <a:endParaRPr lang="en-US" dirty="0"/>
          </a:p>
        </p:txBody>
      </p:sp>
    </p:spTree>
    <p:extLst>
      <p:ext uri="{BB962C8B-B14F-4D97-AF65-F5344CB8AC3E}">
        <p14:creationId xmlns:p14="http://schemas.microsoft.com/office/powerpoint/2010/main" val="619982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end of the iterative sampling, 103 snapshots are obtained, partitioned into 3 clusters, for a final state of three local reduced-order bases. </a:t>
                </a:r>
              </a:p>
              <a:p>
                <a:r>
                  <a:rPr lang="en-US" sz="1200" kern="1200" dirty="0" smtClean="0">
                    <a:solidFill>
                      <a:schemeClr val="tx1"/>
                    </a:solidFill>
                    <a:effectLst/>
                    <a:latin typeface="+mn-lt"/>
                    <a:ea typeface="+mn-ea"/>
                    <a:cs typeface="+mn-cs"/>
                  </a:rPr>
                  <a:t>Figure (left) shows the ice thickness error distribution for the last iteration. The maximum error has been reduced to 2.7 mm (which accounts for 9% of </a:t>
                </a:r>
                <a14:m>
                  <m:oMath xmlns:m="http://schemas.openxmlformats.org/officeDocument/2006/math">
                    <m:sSub>
                      <m:sSubPr>
                        <m:ctrlPr>
                          <a:rPr lang="en-US" sz="1200" i="1" kern="1200">
                            <a:solidFill>
                              <a:schemeClr val="tx1"/>
                            </a:solidFill>
                            <a:effectLst/>
                            <a:latin typeface="Cambria Math" charset="0"/>
                            <a:ea typeface="+mn-ea"/>
                            <a:cs typeface="+mn-cs"/>
                          </a:rPr>
                        </m:ctrlPr>
                      </m:sSubPr>
                      <m:e>
                        <m:r>
                          <a:rPr lang="en-US" sz="1200" i="1" kern="1200">
                            <a:solidFill>
                              <a:schemeClr val="tx1"/>
                            </a:solidFill>
                            <a:effectLst/>
                            <a:latin typeface="Cambria Math"/>
                            <a:ea typeface="+mn-ea"/>
                            <a:cs typeface="+mn-cs"/>
                          </a:rPr>
                          <m:t>𝛿</m:t>
                        </m:r>
                      </m:e>
                      <m:sub>
                        <m:r>
                          <a:rPr lang="en-US" sz="1200" i="1" kern="1200">
                            <a:solidFill>
                              <a:schemeClr val="tx1"/>
                            </a:solidFill>
                            <a:effectLst/>
                            <a:latin typeface="Cambria Math"/>
                            <a:ea typeface="+mn-ea"/>
                            <a:cs typeface="+mn-cs"/>
                          </a:rPr>
                          <m:t>𝑖𝑐𝑒</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𝐶𝐹𝐷</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𝑚𝑎𝑥</m:t>
                        </m:r>
                      </m:sub>
                    </m:sSub>
                  </m:oMath>
                </a14:m>
                <a:r>
                  <a:rPr lang="en-US" sz="1200" kern="1200" dirty="0">
                    <a:solidFill>
                      <a:schemeClr val="tx1"/>
                    </a:solidFill>
                    <a:effectLst/>
                    <a:latin typeface="+mn-lt"/>
                    <a:ea typeface="+mn-ea"/>
                    <a:cs typeface="+mn-cs"/>
                  </a:rPr>
                  <a:t>), a 40% deduction of the maximum error obtained from the initial sampling, whereas for the majority of the icing envelope, the error is less than 1.2 mm.</a:t>
                </a:r>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end of the iterative sampling, 103 snapshots are obtained, partitioned into 3 clusters, for a final state of three local reduced-order bases. </a:t>
                </a:r>
              </a:p>
              <a:p>
                <a:r>
                  <a:rPr lang="en-US" sz="1200" kern="1200" dirty="0" smtClean="0">
                    <a:solidFill>
                      <a:schemeClr val="tx1"/>
                    </a:solidFill>
                    <a:effectLst/>
                    <a:latin typeface="+mn-lt"/>
                    <a:ea typeface="+mn-ea"/>
                    <a:cs typeface="+mn-cs"/>
                  </a:rPr>
                  <a:t>Figure (left) shows the ice thickness error distribution for the last iteration. The maximum error has been reduced to 2.7 mm (which accounts for 9% of </a:t>
                </a:r>
                <a:r>
                  <a:rPr lang="en-US" sz="1200" i="0" kern="1200">
                    <a:solidFill>
                      <a:schemeClr val="tx1"/>
                    </a:solidFill>
                    <a:effectLst/>
                    <a:latin typeface="+mn-lt"/>
                    <a:ea typeface="+mn-ea"/>
                    <a:cs typeface="+mn-cs"/>
                  </a:rPr>
                  <a:t>𝛿_(𝑖𝑐𝑒,𝐶𝐹𝐷,𝑚𝑎𝑥)</a:t>
                </a:r>
                <a:r>
                  <a:rPr lang="en-US" sz="1200" kern="1200" dirty="0">
                    <a:solidFill>
                      <a:schemeClr val="tx1"/>
                    </a:solidFill>
                    <a:effectLst/>
                    <a:latin typeface="+mn-lt"/>
                    <a:ea typeface="+mn-ea"/>
                    <a:cs typeface="+mn-cs"/>
                  </a:rPr>
                  <a:t>), a 40% deduction of the maximum error obtained from the initial sampling, whereas for the majority of the icing envelope, the error is less than 1.2 mm.</a:t>
                </a:r>
                <a:endParaRPr lang="en-US" dirty="0"/>
              </a:p>
            </p:txBody>
          </p:sp>
        </mc:Fallback>
      </mc:AlternateContent>
      <p:sp>
        <p:nvSpPr>
          <p:cNvPr id="4" name="Slide Number Placeholder 3"/>
          <p:cNvSpPr>
            <a:spLocks noGrp="1"/>
          </p:cNvSpPr>
          <p:nvPr>
            <p:ph type="sldNum" sz="quarter" idx="10"/>
          </p:nvPr>
        </p:nvSpPr>
        <p:spPr/>
        <p:txBody>
          <a:bodyPr/>
          <a:lstStyle/>
          <a:p>
            <a:fld id="{222E9B7E-4813-4C5A-A565-263BE39616F6}" type="slidenum">
              <a:rPr lang="en-CA" smtClean="0"/>
              <a:t>34</a:t>
            </a:fld>
            <a:endParaRPr lang="en-CA" dirty="0"/>
          </a:p>
        </p:txBody>
      </p:sp>
    </p:spTree>
    <p:extLst>
      <p:ext uri="{BB962C8B-B14F-4D97-AF65-F5344CB8AC3E}">
        <p14:creationId xmlns:p14="http://schemas.microsoft.com/office/powerpoint/2010/main" val="140237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ice shape considered is obtained by FENSAP-ICE from a 45-minute (1 shot) exposure under a CM icing condition (MVD = 21.26 μm, LWC = 0.30 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at typical holding flight conditions (5,000 meters pressure altitude, 268 knots true air speed and 3.675° AoA), with clean aircraft configuration (flaps/slats retracted, no deflection of control surfaces).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a:t>
                </a:r>
                <a:r>
                  <a:rPr lang="en-US" sz="1200" kern="1200" dirty="0">
                    <a:solidFill>
                      <a:schemeClr val="tx1"/>
                    </a:solidFill>
                    <a:effectLst/>
                    <a:latin typeface="+mn-lt"/>
                    <a:ea typeface="+mn-ea"/>
                    <a:cs typeface="+mn-cs"/>
                  </a:rPr>
                  <a:t>the aerodynamic analysis in question, the snapshots </a:t>
                </a:r>
                <a14:m>
                  <m:oMath xmlns:m="http://schemas.openxmlformats.org/officeDocument/2006/math">
                    <m:sSub>
                      <m:sSubPr>
                        <m:ctrlPr>
                          <a:rPr lang="en-US" sz="1200" i="1" kern="1200">
                            <a:solidFill>
                              <a:schemeClr val="tx1"/>
                            </a:solidFill>
                            <a:effectLst/>
                            <a:latin typeface="Cambria Math" charset="0"/>
                            <a:ea typeface="+mn-ea"/>
                            <a:cs typeface="+mn-cs"/>
                          </a:rPr>
                        </m:ctrlPr>
                      </m:sSubPr>
                      <m:e>
                        <m:r>
                          <a:rPr lang="en-US" sz="1200" b="1" i="1" kern="1200">
                            <a:solidFill>
                              <a:schemeClr val="tx1"/>
                            </a:solidFill>
                            <a:effectLst/>
                            <a:latin typeface="Cambria Math"/>
                            <a:ea typeface="+mn-ea"/>
                            <a:cs typeface="+mn-cs"/>
                          </a:rPr>
                          <m:t>𝑼</m:t>
                        </m:r>
                      </m:e>
                      <m:sub>
                        <m:r>
                          <a:rPr lang="en-US" sz="1200" i="1" kern="1200">
                            <a:solidFill>
                              <a:schemeClr val="tx1"/>
                            </a:solidFill>
                            <a:effectLst/>
                            <a:latin typeface="Cambria Math"/>
                            <a:ea typeface="+mn-ea"/>
                            <a:cs typeface="+mn-cs"/>
                          </a:rPr>
                          <m:t>𝑖</m:t>
                        </m:r>
                      </m:sub>
                    </m:sSub>
                  </m:oMath>
                </a14:m>
                <a:r>
                  <a:rPr lang="en-US" sz="1200" kern="1200" dirty="0">
                    <a:solidFill>
                      <a:schemeClr val="tx1"/>
                    </a:solidFill>
                    <a:effectLst/>
                    <a:latin typeface="+mn-lt"/>
                    <a:ea typeface="+mn-ea"/>
                    <a:cs typeface="+mn-cs"/>
                  </a:rPr>
                  <a:t> are the flow variables of interest: pressure at the 9,788,214 nodes of the volume mesh and shear stress at the 202,260 surface nodes</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ice shape considered is obtained by FENSAP-ICE from a 45-minute exposure under a CM icing condition (MVD = 21.26 μm, LWC = 0.30 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at typical holding flight conditions (5,000 meters pressure altitude, 268 knots true air speed and 3.675° AoA), with clean aircraft configuration (flaps/slats retracted, no deflection of control surfaces).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a:t>
                </a:r>
                <a:r>
                  <a:rPr lang="en-US" sz="1200" kern="1200" dirty="0">
                    <a:solidFill>
                      <a:schemeClr val="tx1"/>
                    </a:solidFill>
                    <a:effectLst/>
                    <a:latin typeface="+mn-lt"/>
                    <a:ea typeface="+mn-ea"/>
                    <a:cs typeface="+mn-cs"/>
                  </a:rPr>
                  <a:t>the aerodynamic analysis in question, the snapshots </a:t>
                </a:r>
                <a:r>
                  <a:rPr lang="en-US" sz="1200" b="1" i="0" kern="1200">
                    <a:solidFill>
                      <a:schemeClr val="tx1"/>
                    </a:solidFill>
                    <a:effectLst/>
                    <a:latin typeface="+mn-lt"/>
                    <a:ea typeface="+mn-ea"/>
                    <a:cs typeface="+mn-cs"/>
                  </a:rPr>
                  <a:t>𝑼_</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are the flow variables of interest: pressure at the 9,788,214 nodes of the volume mesh and shear stress at the 202,260 surface nodes</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10"/>
          </p:nvPr>
        </p:nvSpPr>
        <p:spPr/>
        <p:txBody>
          <a:bodyPr/>
          <a:lstStyle/>
          <a:p>
            <a:fld id="{222E9B7E-4813-4C5A-A565-263BE39616F6}" type="slidenum">
              <a:rPr lang="en-CA" smtClean="0"/>
              <a:t>35</a:t>
            </a:fld>
            <a:endParaRPr lang="en-CA" dirty="0"/>
          </a:p>
        </p:txBody>
      </p:sp>
    </p:spTree>
    <p:extLst>
      <p:ext uri="{BB962C8B-B14F-4D97-AF65-F5344CB8AC3E}">
        <p14:creationId xmlns:p14="http://schemas.microsoft.com/office/powerpoint/2010/main" val="868975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200" b="1" i="1" kern="1200" smtClean="0">
                        <a:solidFill>
                          <a:schemeClr val="tx1"/>
                        </a:solidFill>
                        <a:effectLst/>
                        <a:latin typeface="Cambria Math" charset="0"/>
                        <a:ea typeface="+mn-ea"/>
                        <a:cs typeface="+mn-cs"/>
                      </a:rPr>
                      <m:t>𝐱</m:t>
                    </m:r>
                    <m:sSub>
                      <m:sSubPr>
                        <m:ctrlPr>
                          <a:rPr lang="en-US" sz="1200" b="1" i="1" kern="1200">
                            <a:solidFill>
                              <a:schemeClr val="tx1"/>
                            </a:solidFill>
                            <a:effectLst/>
                            <a:latin typeface="Cambria Math" charset="0"/>
                            <a:ea typeface="+mn-ea"/>
                            <a:cs typeface="+mn-cs"/>
                          </a:rPr>
                        </m:ctrlPr>
                      </m:sSubPr>
                      <m:e>
                        <m:r>
                          <a:rPr lang="en-US" sz="1200" kern="1200">
                            <a:solidFill>
                              <a:schemeClr val="tx1"/>
                            </a:solidFill>
                            <a:effectLst/>
                            <a:latin typeface="Cambria Math" charset="0"/>
                            <a:ea typeface="+mn-ea"/>
                            <a:cs typeface="+mn-cs"/>
                          </a:rPr>
                          <m:t>­</m:t>
                        </m:r>
                      </m:e>
                      <m:sub>
                        <m:r>
                          <a:rPr lang="en-US" sz="1200" i="1" kern="1200">
                            <a:solidFill>
                              <a:schemeClr val="tx1"/>
                            </a:solidFill>
                            <a:effectLst/>
                            <a:latin typeface="Cambria Math" charset="0"/>
                            <a:ea typeface="+mn-ea"/>
                            <a:cs typeface="+mn-cs"/>
                          </a:rPr>
                          <m:t>𝑖</m:t>
                        </m:r>
                      </m:sub>
                    </m:sSub>
                    <m:r>
                      <a:rPr lang="en-US" sz="1200" b="1" kern="1200">
                        <a:solidFill>
                          <a:schemeClr val="tx1"/>
                        </a:solidFill>
                        <a:effectLst/>
                        <a:latin typeface="Cambria Math" charset="0"/>
                        <a:ea typeface="+mn-ea"/>
                        <a:cs typeface="+mn-cs"/>
                      </a:rPr>
                      <m:t>∈</m:t>
                    </m:r>
                    <m:sSup>
                      <m:sSupPr>
                        <m:ctrlPr>
                          <a:rPr lang="en-US" sz="1200" i="1" kern="1200">
                            <a:solidFill>
                              <a:schemeClr val="tx1"/>
                            </a:solidFill>
                            <a:effectLst/>
                            <a:latin typeface="Cambria Math" charset="0"/>
                            <a:ea typeface="+mn-ea"/>
                            <a:cs typeface="+mn-cs"/>
                          </a:rPr>
                        </m:ctrlPr>
                      </m:sSupPr>
                      <m:e>
                        <m:r>
                          <a:rPr lang="en-US" sz="1200" i="1" kern="1200">
                            <a:solidFill>
                              <a:schemeClr val="tx1"/>
                            </a:solidFill>
                            <a:effectLst/>
                            <a:latin typeface="Cambria Math" charset="0"/>
                            <a:ea typeface="+mn-ea"/>
                            <a:cs typeface="+mn-cs"/>
                          </a:rPr>
                          <m:t>ℝ</m:t>
                        </m:r>
                      </m:e>
                      <m:sup>
                        <m:sSub>
                          <m:sSubPr>
                            <m:ctrlPr>
                              <a:rPr lang="en-US" sz="1200" i="1" kern="1200">
                                <a:solidFill>
                                  <a:schemeClr val="tx1"/>
                                </a:solidFill>
                                <a:effectLst/>
                                <a:latin typeface="Cambria Math" charset="0"/>
                                <a:ea typeface="+mn-ea"/>
                                <a:cs typeface="+mn-cs"/>
                              </a:rPr>
                            </m:ctrlPr>
                          </m:sSubPr>
                          <m:e>
                            <m:r>
                              <a:rPr lang="en-US" sz="1200" i="1" kern="1200">
                                <a:solidFill>
                                  <a:schemeClr val="tx1"/>
                                </a:solidFill>
                                <a:effectLst/>
                                <a:latin typeface="Cambria Math" charset="0"/>
                                <a:ea typeface="+mn-ea"/>
                                <a:cs typeface="+mn-cs"/>
                              </a:rPr>
                              <m:t>𝑁</m:t>
                            </m:r>
                          </m:e>
                          <m:sub>
                            <m:r>
                              <a:rPr lang="en-US" sz="1200" i="1" kern="1200">
                                <a:solidFill>
                                  <a:schemeClr val="tx1"/>
                                </a:solidFill>
                                <a:effectLst/>
                                <a:latin typeface="Cambria Math" charset="0"/>
                                <a:ea typeface="+mn-ea"/>
                                <a:cs typeface="+mn-cs"/>
                              </a:rPr>
                              <m:t>𝐷</m:t>
                            </m:r>
                          </m:sub>
                        </m:sSub>
                      </m:sup>
                    </m:sSup>
                  </m:oMath>
                </a14:m>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specifies </a:t>
                </a:r>
                <a:r>
                  <a:rPr lang="en-US" sz="1200" kern="1200" dirty="0">
                    <a:solidFill>
                      <a:schemeClr val="tx1"/>
                    </a:solidFill>
                    <a:effectLst/>
                    <a:latin typeface="+mn-lt"/>
                    <a:ea typeface="+mn-ea"/>
                    <a:cs typeface="+mn-cs"/>
                  </a:rPr>
                  <a:t>input parameters defining observation </a:t>
                </a:r>
                <a:r>
                  <a:rPr lang="en-US" sz="1200" kern="1200" dirty="0" smtClean="0">
                    <a:solidFill>
                      <a:schemeClr val="tx1"/>
                    </a:solidFill>
                    <a:effectLst/>
                    <a:latin typeface="+mn-lt"/>
                    <a:ea typeface="+mn-ea"/>
                    <a:cs typeface="+mn-cs"/>
                  </a:rPr>
                  <a:t>conditions,</a:t>
                </a:r>
                <a:r>
                  <a:rPr lang="en-US" baseline="0" dirty="0" smtClean="0"/>
                  <a:t> e.g. Mach, AoA for flow simulations; MVD, LWC for icing simulations. </a:t>
                </a:r>
                <a14:m>
                  <m:oMath xmlns:m="http://schemas.openxmlformats.org/officeDocument/2006/math">
                    <m:sSub>
                      <m:sSubPr>
                        <m:ctrlPr>
                          <a:rPr lang="en-US" sz="1200" i="1" kern="1200" smtClean="0">
                            <a:solidFill>
                              <a:schemeClr val="tx1"/>
                            </a:solidFill>
                            <a:effectLst/>
                            <a:latin typeface="Cambria Math" charset="0"/>
                            <a:ea typeface="+mn-ea"/>
                            <a:cs typeface="+mn-cs"/>
                          </a:rPr>
                        </m:ctrlPr>
                      </m:sSubPr>
                      <m:e>
                        <m:r>
                          <a:rPr lang="en-US" sz="1200" i="1" kern="1200">
                            <a:solidFill>
                              <a:schemeClr val="tx1"/>
                            </a:solidFill>
                            <a:effectLst/>
                            <a:latin typeface="Cambria Math"/>
                            <a:ea typeface="+mn-ea"/>
                            <a:cs typeface="+mn-cs"/>
                          </a:rPr>
                          <m:t>𝑁</m:t>
                        </m:r>
                      </m:e>
                      <m:sub>
                        <m:r>
                          <a:rPr lang="en-US" sz="1200" i="1" kern="1200">
                            <a:solidFill>
                              <a:schemeClr val="tx1"/>
                            </a:solidFill>
                            <a:effectLst/>
                            <a:latin typeface="Cambria Math"/>
                            <a:ea typeface="+mn-ea"/>
                            <a:cs typeface="+mn-cs"/>
                          </a:rPr>
                          <m:t>𝐷</m:t>
                        </m:r>
                      </m:sub>
                    </m:sSub>
                  </m:oMath>
                </a14:m>
                <a:r>
                  <a:rPr lang="en-US" sz="1200" kern="1200" dirty="0" smtClean="0">
                    <a:solidFill>
                      <a:schemeClr val="tx1"/>
                    </a:solidFill>
                    <a:effectLst/>
                    <a:latin typeface="+mn-lt"/>
                    <a:ea typeface="+mn-ea"/>
                    <a:cs typeface="+mn-cs"/>
                  </a:rPr>
                  <a:t> is the number of design variables.</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200" i="1" kern="1200" smtClean="0">
                            <a:solidFill>
                              <a:schemeClr val="tx1"/>
                            </a:solidFill>
                            <a:effectLst/>
                            <a:latin typeface="Cambria Math" charset="0"/>
                            <a:ea typeface="+mn-ea"/>
                            <a:cs typeface="+mn-cs"/>
                          </a:rPr>
                        </m:ctrlPr>
                      </m:sSubPr>
                      <m:e>
                        <m:r>
                          <a:rPr lang="en-US" sz="1200" b="1" i="1" kern="1200">
                            <a:solidFill>
                              <a:schemeClr val="tx1"/>
                            </a:solidFill>
                            <a:effectLst/>
                            <a:latin typeface="Cambria Math" charset="0"/>
                            <a:ea typeface="+mn-ea"/>
                            <a:cs typeface="+mn-cs"/>
                          </a:rPr>
                          <m:t>𝑼</m:t>
                        </m:r>
                      </m:e>
                      <m:sub>
                        <m:r>
                          <a:rPr lang="en-US" sz="1200" i="1" kern="1200">
                            <a:solidFill>
                              <a:schemeClr val="tx1"/>
                            </a:solidFill>
                            <a:effectLst/>
                            <a:latin typeface="Cambria Math" charset="0"/>
                            <a:ea typeface="+mn-ea"/>
                            <a:cs typeface="+mn-cs"/>
                          </a:rPr>
                          <m:t>𝑖</m:t>
                        </m:r>
                      </m:sub>
                    </m:sSub>
                    <m:r>
                      <a:rPr lang="en-US" sz="1200" b="1" i="1" kern="1200">
                        <a:solidFill>
                          <a:schemeClr val="tx1"/>
                        </a:solidFill>
                        <a:effectLst/>
                        <a:latin typeface="Cambria Math" charset="0"/>
                        <a:ea typeface="+mn-ea"/>
                        <a:cs typeface="+mn-cs"/>
                      </a:rPr>
                      <m:t>=</m:t>
                    </m:r>
                    <m:r>
                      <a:rPr lang="en-US" sz="1200" b="1" i="1" kern="1200">
                        <a:solidFill>
                          <a:schemeClr val="tx1"/>
                        </a:solidFill>
                        <a:effectLst/>
                        <a:latin typeface="Cambria Math" charset="0"/>
                        <a:ea typeface="+mn-ea"/>
                        <a:cs typeface="+mn-cs"/>
                      </a:rPr>
                      <m:t>𝑼</m:t>
                    </m:r>
                    <m:d>
                      <m:dPr>
                        <m:ctrlPr>
                          <a:rPr lang="en-US" sz="1200" b="1" i="1" kern="1200">
                            <a:solidFill>
                              <a:schemeClr val="tx1"/>
                            </a:solidFill>
                            <a:effectLst/>
                            <a:latin typeface="Cambria Math" charset="0"/>
                            <a:ea typeface="+mn-ea"/>
                            <a:cs typeface="+mn-cs"/>
                          </a:rPr>
                        </m:ctrlPr>
                      </m:dPr>
                      <m:e>
                        <m:sSub>
                          <m:sSubPr>
                            <m:ctrlPr>
                              <a:rPr lang="en-US" sz="1200" b="1" i="1" kern="1200">
                                <a:solidFill>
                                  <a:schemeClr val="tx1"/>
                                </a:solidFill>
                                <a:effectLst/>
                                <a:latin typeface="Cambria Math" charset="0"/>
                                <a:ea typeface="+mn-ea"/>
                                <a:cs typeface="+mn-cs"/>
                              </a:rPr>
                            </m:ctrlPr>
                          </m:sSubPr>
                          <m:e>
                            <m:r>
                              <a:rPr lang="en-US" sz="1200" b="1" i="1" kern="1200">
                                <a:solidFill>
                                  <a:schemeClr val="tx1"/>
                                </a:solidFill>
                                <a:effectLst/>
                                <a:latin typeface="Cambria Math" charset="0"/>
                                <a:ea typeface="+mn-ea"/>
                                <a:cs typeface="+mn-cs"/>
                              </a:rPr>
                              <m:t>𝐱</m:t>
                            </m:r>
                          </m:e>
                          <m:sub>
                            <m:r>
                              <a:rPr lang="en-US" sz="1200" i="1" kern="1200">
                                <a:solidFill>
                                  <a:schemeClr val="tx1"/>
                                </a:solidFill>
                                <a:effectLst/>
                                <a:latin typeface="Cambria Math" charset="0"/>
                                <a:ea typeface="+mn-ea"/>
                                <a:cs typeface="+mn-cs"/>
                              </a:rPr>
                              <m:t>𝑖</m:t>
                            </m:r>
                          </m:sub>
                        </m:sSub>
                      </m:e>
                    </m:d>
                    <m:r>
                      <a:rPr lang="en-US" sz="1200" i="1" kern="1200">
                        <a:solidFill>
                          <a:schemeClr val="tx1"/>
                        </a:solidFill>
                        <a:effectLst/>
                        <a:latin typeface="Cambria Math" charset="0"/>
                        <a:ea typeface="+mn-ea"/>
                        <a:cs typeface="+mn-cs"/>
                      </a:rPr>
                      <m:t>∈</m:t>
                    </m:r>
                    <m:sSup>
                      <m:sSupPr>
                        <m:ctrlPr>
                          <a:rPr lang="en-US" sz="1200" i="1" kern="1200">
                            <a:solidFill>
                              <a:schemeClr val="tx1"/>
                            </a:solidFill>
                            <a:effectLst/>
                            <a:latin typeface="Cambria Math" charset="0"/>
                            <a:ea typeface="+mn-ea"/>
                            <a:cs typeface="+mn-cs"/>
                          </a:rPr>
                        </m:ctrlPr>
                      </m:sSupPr>
                      <m:e>
                        <m:r>
                          <a:rPr lang="en-US" sz="1200" i="1" kern="1200">
                            <a:solidFill>
                              <a:schemeClr val="tx1"/>
                            </a:solidFill>
                            <a:effectLst/>
                            <a:latin typeface="Cambria Math" charset="0"/>
                            <a:ea typeface="+mn-ea"/>
                            <a:cs typeface="+mn-cs"/>
                          </a:rPr>
                          <m:t>ℝ</m:t>
                        </m:r>
                      </m:e>
                      <m:sup>
                        <m:sSub>
                          <m:sSubPr>
                            <m:ctrlPr>
                              <a:rPr lang="en-US" sz="1200" i="1" kern="1200">
                                <a:solidFill>
                                  <a:schemeClr val="tx1"/>
                                </a:solidFill>
                                <a:effectLst/>
                                <a:latin typeface="Cambria Math" charset="0"/>
                                <a:ea typeface="+mn-ea"/>
                                <a:cs typeface="+mn-cs"/>
                              </a:rPr>
                            </m:ctrlPr>
                          </m:sSubPr>
                          <m:e>
                            <m:r>
                              <a:rPr lang="en-US" sz="1200" i="1" kern="1200">
                                <a:solidFill>
                                  <a:schemeClr val="tx1"/>
                                </a:solidFill>
                                <a:effectLst/>
                                <a:latin typeface="Cambria Math" charset="0"/>
                                <a:ea typeface="+mn-ea"/>
                                <a:cs typeface="+mn-cs"/>
                              </a:rPr>
                              <m:t>𝑁</m:t>
                            </m:r>
                          </m:e>
                          <m:sub>
                            <m:r>
                              <a:rPr lang="en-US" sz="1200" i="1" kern="1200">
                                <a:solidFill>
                                  <a:schemeClr val="tx1"/>
                                </a:solidFill>
                                <a:effectLst/>
                                <a:latin typeface="Cambria Math" charset="0"/>
                                <a:ea typeface="+mn-ea"/>
                                <a:cs typeface="+mn-cs"/>
                              </a:rPr>
                              <m:t>𝑃</m:t>
                            </m:r>
                          </m:sub>
                        </m:sSub>
                      </m:sup>
                    </m:sSup>
                  </m:oMath>
                </a14:m>
                <a:r>
                  <a:rPr lang="en-US" sz="1200" i="1" kern="1200" dirty="0" smtClean="0">
                    <a:solidFill>
                      <a:schemeClr val="tx1"/>
                    </a:solidFill>
                    <a:effectLst/>
                    <a:latin typeface="+mn-lt"/>
                    <a:ea typeface="+mn-ea"/>
                    <a:cs typeface="+mn-cs"/>
                  </a:rPr>
                  <a:t> </a:t>
                </a:r>
                <a:r>
                  <a:rPr lang="en-US" sz="1200" dirty="0" smtClean="0">
                    <a:solidFill>
                      <a:prstClr val="black"/>
                    </a:solidFill>
                  </a:rPr>
                  <a:t>are the snapshots defined with the input parameter </a:t>
                </a:r>
                <a14:m>
                  <m:oMath xmlns:m="http://schemas.openxmlformats.org/officeDocument/2006/math">
                    <m:sSub>
                      <m:sSubPr>
                        <m:ctrlPr>
                          <a:rPr lang="en-US" sz="1200" b="1" i="1" kern="1200" smtClean="0">
                            <a:solidFill>
                              <a:schemeClr val="tx1"/>
                            </a:solidFill>
                            <a:effectLst/>
                            <a:latin typeface="Cambria Math" charset="0"/>
                            <a:ea typeface="+mn-ea"/>
                            <a:cs typeface="+mn-cs"/>
                          </a:rPr>
                        </m:ctrlPr>
                      </m:sSubPr>
                      <m:e>
                        <m:r>
                          <a:rPr lang="en-US" sz="1200" b="1" i="1" kern="1200">
                            <a:solidFill>
                              <a:schemeClr val="tx1"/>
                            </a:solidFill>
                            <a:effectLst/>
                            <a:latin typeface="Cambria Math"/>
                            <a:ea typeface="+mn-ea"/>
                            <a:cs typeface="+mn-cs"/>
                          </a:rPr>
                          <m:t>𝐱</m:t>
                        </m:r>
                      </m:e>
                      <m:sub>
                        <m:r>
                          <a:rPr lang="en-US" sz="1200" i="1" kern="1200">
                            <a:solidFill>
                              <a:schemeClr val="tx1"/>
                            </a:solidFill>
                            <a:effectLst/>
                            <a:latin typeface="Cambria Math"/>
                            <a:ea typeface="+mn-ea"/>
                            <a:cs typeface="+mn-cs"/>
                          </a:rPr>
                          <m:t>𝑖</m:t>
                        </m:r>
                      </m:sub>
                    </m:sSub>
                  </m:oMath>
                </a14:m>
                <a:r>
                  <a:rPr lang="en-US" sz="1200" dirty="0" smtClean="0">
                    <a:solidFill>
                      <a:prstClr val="black"/>
                    </a:solidFill>
                  </a:rPr>
                  <a:t>. </a:t>
                </a:r>
                <a14:m>
                  <m:oMath xmlns:m="http://schemas.openxmlformats.org/officeDocument/2006/math">
                    <m:sSub>
                      <m:sSubPr>
                        <m:ctrlPr>
                          <a:rPr lang="en-US" sz="1200" i="1" kern="1200" smtClean="0">
                            <a:solidFill>
                              <a:schemeClr val="tx1"/>
                            </a:solidFill>
                            <a:effectLst/>
                            <a:latin typeface="Cambria Math" charset="0"/>
                            <a:ea typeface="+mn-ea"/>
                            <a:cs typeface="+mn-cs"/>
                          </a:rPr>
                        </m:ctrlPr>
                      </m:sSubPr>
                      <m:e>
                        <m:r>
                          <a:rPr lang="en-US" sz="1200" i="1" kern="1200">
                            <a:solidFill>
                              <a:schemeClr val="tx1"/>
                            </a:solidFill>
                            <a:effectLst/>
                            <a:latin typeface="Cambria Math"/>
                            <a:ea typeface="+mn-ea"/>
                            <a:cs typeface="+mn-cs"/>
                          </a:rPr>
                          <m:t>𝑁</m:t>
                        </m:r>
                      </m:e>
                      <m:sub>
                        <m:r>
                          <a:rPr lang="en-US" sz="1200" i="1" kern="1200">
                            <a:solidFill>
                              <a:schemeClr val="tx1"/>
                            </a:solidFill>
                            <a:effectLst/>
                            <a:latin typeface="Cambria Math"/>
                            <a:ea typeface="+mn-ea"/>
                            <a:cs typeface="+mn-cs"/>
                          </a:rPr>
                          <m:t>𝑃</m:t>
                        </m:r>
                      </m:sub>
                    </m:sSub>
                  </m:oMath>
                </a14:m>
                <a:r>
                  <a:rPr lang="en-US" sz="1200" dirty="0" smtClean="0">
                    <a:solidFill>
                      <a:prstClr val="black"/>
                    </a:solidFill>
                  </a:rPr>
                  <a:t> is the number of data point contained in a snapshot.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For CFD solutions, </a:t>
                </a:r>
                <a14:m>
                  <m:oMath xmlns:m="http://schemas.openxmlformats.org/officeDocument/2006/math">
                    <m:sSub>
                      <m:sSubPr>
                        <m:ctrlPr>
                          <a:rPr lang="en-US" sz="1200" i="1" kern="1200" smtClean="0">
                            <a:solidFill>
                              <a:schemeClr val="tx1"/>
                            </a:solidFill>
                            <a:effectLst/>
                            <a:latin typeface="Cambria Math" charset="0"/>
                            <a:ea typeface="+mn-ea"/>
                            <a:cs typeface="+mn-cs"/>
                          </a:rPr>
                        </m:ctrlPr>
                      </m:sSubPr>
                      <m:e>
                        <m:r>
                          <a:rPr lang="en-US" sz="1200" i="1" kern="1200">
                            <a:solidFill>
                              <a:schemeClr val="tx1"/>
                            </a:solidFill>
                            <a:effectLst/>
                            <a:latin typeface="Cambria Math"/>
                            <a:ea typeface="+mn-ea"/>
                            <a:cs typeface="+mn-cs"/>
                          </a:rPr>
                          <m:t>𝑁</m:t>
                        </m:r>
                      </m:e>
                      <m:sub>
                        <m:r>
                          <a:rPr lang="en-US" sz="1200" i="1" kern="1200">
                            <a:solidFill>
                              <a:schemeClr val="tx1"/>
                            </a:solidFill>
                            <a:effectLst/>
                            <a:latin typeface="Cambria Math"/>
                            <a:ea typeface="+mn-ea"/>
                            <a:cs typeface="+mn-cs"/>
                          </a:rPr>
                          <m:t>𝑃</m:t>
                        </m:r>
                      </m:sub>
                    </m:sSub>
                  </m:oMath>
                </a14:m>
                <a:r>
                  <a:rPr lang="en-US" sz="1200" dirty="0" smtClean="0">
                    <a:solidFill>
                      <a:prstClr val="black"/>
                    </a:solidFill>
                  </a:rPr>
                  <a:t> equals number of mesh nodes,</a:t>
                </a:r>
                <a:r>
                  <a:rPr lang="en-US" sz="1200" baseline="0" dirty="0" smtClean="0">
                    <a:solidFill>
                      <a:prstClr val="black"/>
                    </a:solidFill>
                  </a:rPr>
                  <a:t> for experimental data, </a:t>
                </a:r>
                <a14:m>
                  <m:oMath xmlns:m="http://schemas.openxmlformats.org/officeDocument/2006/math">
                    <m:sSub>
                      <m:sSubPr>
                        <m:ctrlPr>
                          <a:rPr lang="en-US" sz="1200" i="1" kern="1200" smtClean="0">
                            <a:solidFill>
                              <a:schemeClr val="tx1"/>
                            </a:solidFill>
                            <a:effectLst/>
                            <a:latin typeface="Cambria Math" charset="0"/>
                            <a:ea typeface="+mn-ea"/>
                            <a:cs typeface="+mn-cs"/>
                          </a:rPr>
                        </m:ctrlPr>
                      </m:sSubPr>
                      <m:e>
                        <m:r>
                          <a:rPr lang="en-US" sz="1200" i="1" kern="1200">
                            <a:solidFill>
                              <a:schemeClr val="tx1"/>
                            </a:solidFill>
                            <a:effectLst/>
                            <a:latin typeface="Cambria Math"/>
                            <a:ea typeface="+mn-ea"/>
                            <a:cs typeface="+mn-cs"/>
                          </a:rPr>
                          <m:t>𝑁</m:t>
                        </m:r>
                      </m:e>
                      <m:sub>
                        <m:r>
                          <a:rPr lang="en-US" sz="1200" i="1" kern="1200">
                            <a:solidFill>
                              <a:schemeClr val="tx1"/>
                            </a:solidFill>
                            <a:effectLst/>
                            <a:latin typeface="Cambria Math"/>
                            <a:ea typeface="+mn-ea"/>
                            <a:cs typeface="+mn-cs"/>
                          </a:rPr>
                          <m:t>𝑃</m:t>
                        </m:r>
                      </m:sub>
                    </m:sSub>
                  </m:oMath>
                </a14:m>
                <a:r>
                  <a:rPr lang="en-US" sz="1200" dirty="0" smtClean="0">
                    <a:solidFill>
                      <a:prstClr val="black"/>
                    </a:solidFill>
                  </a:rPr>
                  <a:t> equals number of probes.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200" b="1" i="1" kern="1200" smtClean="0">
                        <a:solidFill>
                          <a:schemeClr val="tx1"/>
                        </a:solidFill>
                        <a:effectLst/>
                        <a:latin typeface="Cambria Math"/>
                        <a:ea typeface="+mn-ea"/>
                        <a:cs typeface="+mn-cs"/>
                      </a:rPr>
                      <m:t>𝑼</m:t>
                    </m:r>
                  </m:oMath>
                </a14:m>
                <a:r>
                  <a:rPr lang="en-US" sz="1200" dirty="0" smtClean="0">
                    <a:solidFill>
                      <a:prstClr val="black"/>
                    </a:solidFill>
                  </a:rPr>
                  <a:t> can be pressure field, shear stress field</a:t>
                </a:r>
                <a:r>
                  <a:rPr lang="en-US" sz="1200" baseline="0" dirty="0" smtClean="0">
                    <a:solidFill>
                      <a:prstClr val="black"/>
                    </a:solidFill>
                  </a:rPr>
                  <a:t>, ice shape represented by the x, y, z coordinates, etc.</a:t>
                </a:r>
                <a:endParaRPr lang="en-US" sz="1200" dirty="0">
                  <a:solidFill>
                    <a:prstClr val="black"/>
                  </a:solidFill>
                </a:endParaRPr>
              </a:p>
              <a:p>
                <a:endParaRPr lang="en-US" baseline="0" dirty="0" smtClean="0"/>
              </a:p>
              <a:p>
                <a:endParaRPr lang="en-US" dirty="0"/>
              </a:p>
            </p:txBody>
          </p:sp>
        </mc:Choice>
        <mc:Fallback xmlns="">
          <p:sp>
            <p:nvSpPr>
              <p:cNvPr id="3" name="Notes Placeholder 2"/>
              <p:cNvSpPr>
                <a:spLocks noGrp="1"/>
              </p:cNvSpPr>
              <p:nvPr>
                <p:ph type="body" idx="1"/>
              </p:nvPr>
            </p:nvSpPr>
            <p:spPr/>
            <p:txBody>
              <a:bodyPr/>
              <a:lstStyle/>
              <a:p>
                <a:r>
                  <a:rPr lang="en-US" sz="1200" i="0" smtClean="0">
                    <a:solidFill>
                      <a:prstClr val="black"/>
                    </a:solidFill>
                    <a:latin typeface="Cambria Math"/>
                  </a:rPr>
                  <a:t>{</a:t>
                </a:r>
                <a:r>
                  <a:rPr lang="en-US" sz="1200" b="1" i="0">
                    <a:solidFill>
                      <a:prstClr val="black"/>
                    </a:solidFill>
                    <a:latin typeface="Cambria Math" charset="0"/>
                  </a:rPr>
                  <a:t>𝐱</a:t>
                </a:r>
                <a:r>
                  <a:rPr lang="en-US" sz="1200" b="1" i="0">
                    <a:solidFill>
                      <a:prstClr val="black"/>
                    </a:solidFill>
                    <a:latin typeface="Cambria Math"/>
                  </a:rPr>
                  <a:t>_</a:t>
                </a:r>
                <a:r>
                  <a:rPr lang="en-US" sz="1200" i="0">
                    <a:solidFill>
                      <a:prstClr val="black"/>
                    </a:solidFill>
                    <a:latin typeface="Cambria Math" charset="0"/>
                  </a:rPr>
                  <a:t>1,</a:t>
                </a:r>
                <a:r>
                  <a:rPr lang="en-US" sz="1200" b="1" i="0">
                    <a:solidFill>
                      <a:prstClr val="black"/>
                    </a:solidFill>
                    <a:latin typeface="Cambria Math" charset="0"/>
                  </a:rPr>
                  <a:t>𝐱</a:t>
                </a:r>
                <a:r>
                  <a:rPr lang="en-US" sz="1200" b="1" i="0">
                    <a:solidFill>
                      <a:prstClr val="black"/>
                    </a:solidFill>
                    <a:latin typeface="Cambria Math"/>
                  </a:rPr>
                  <a:t>_</a:t>
                </a:r>
                <a:r>
                  <a:rPr lang="en-US" sz="1200" i="0">
                    <a:solidFill>
                      <a:prstClr val="black"/>
                    </a:solidFill>
                    <a:latin typeface="Cambria Math" charset="0"/>
                  </a:rPr>
                  <a:t>2,…,</a:t>
                </a:r>
                <a:r>
                  <a:rPr lang="en-US" sz="1200" b="1" i="0">
                    <a:solidFill>
                      <a:prstClr val="black"/>
                    </a:solidFill>
                    <a:latin typeface="Cambria Math" charset="0"/>
                  </a:rPr>
                  <a:t>𝐱</a:t>
                </a:r>
                <a:r>
                  <a:rPr lang="en-US" sz="1200" b="1" i="0">
                    <a:solidFill>
                      <a:prstClr val="black"/>
                    </a:solidFill>
                    <a:latin typeface="Cambria Math"/>
                  </a:rPr>
                  <a:t>_(</a:t>
                </a:r>
                <a:r>
                  <a:rPr lang="en-US" sz="1200" i="0">
                    <a:solidFill>
                      <a:prstClr val="black"/>
                    </a:solidFill>
                    <a:latin typeface="Cambria Math" charset="0"/>
                  </a:rPr>
                  <a:t>𝑁</a:t>
                </a:r>
                <a:r>
                  <a:rPr lang="en-US" sz="1200" i="0">
                    <a:solidFill>
                      <a:prstClr val="black"/>
                    </a:solidFill>
                    <a:latin typeface="Cambria Math"/>
                  </a:rPr>
                  <a:t>_</a:t>
                </a:r>
                <a:r>
                  <a:rPr lang="en-US" sz="1200" i="0">
                    <a:solidFill>
                      <a:prstClr val="black"/>
                    </a:solidFill>
                    <a:latin typeface="Cambria Math" charset="0"/>
                  </a:rPr>
                  <a:t>𝑆</a:t>
                </a:r>
                <a:r>
                  <a:rPr lang="en-US" sz="1200" i="0">
                    <a:solidFill>
                      <a:prstClr val="black"/>
                    </a:solidFill>
                    <a:latin typeface="Cambria Math"/>
                  </a:rPr>
                  <a:t> ) }</a:t>
                </a:r>
                <a:r>
                  <a:rPr lang="en-US" dirty="0" smtClean="0"/>
                  <a:t> represent input</a:t>
                </a:r>
                <a:r>
                  <a:rPr lang="en-US" baseline="0" dirty="0" smtClean="0"/>
                  <a:t> parameters, e.g. Mach, AoA in flow simulations, MVD, LWC in icing simulations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smtClean="0">
                    <a:solidFill>
                      <a:prstClr val="black"/>
                    </a:solidFill>
                    <a:latin typeface="Cambria Math"/>
                  </a:rPr>
                  <a:t>{</a:t>
                </a:r>
                <a:r>
                  <a:rPr lang="en-US" sz="1200" b="1" i="0">
                    <a:solidFill>
                      <a:prstClr val="black"/>
                    </a:solidFill>
                    <a:latin typeface="Cambria Math" charset="0"/>
                  </a:rPr>
                  <a:t>𝑼</a:t>
                </a:r>
                <a:r>
                  <a:rPr lang="en-US" sz="1200" b="1" i="0">
                    <a:solidFill>
                      <a:prstClr val="black"/>
                    </a:solidFill>
                    <a:latin typeface="Cambria Math"/>
                  </a:rPr>
                  <a:t>_</a:t>
                </a:r>
                <a:r>
                  <a:rPr lang="en-US" sz="1200" i="0">
                    <a:solidFill>
                      <a:prstClr val="black"/>
                    </a:solidFill>
                    <a:latin typeface="Cambria Math" charset="0"/>
                  </a:rPr>
                  <a:t>1,</a:t>
                </a:r>
                <a:r>
                  <a:rPr lang="en-US" sz="1200" b="1" i="0">
                    <a:solidFill>
                      <a:prstClr val="black"/>
                    </a:solidFill>
                    <a:latin typeface="Cambria Math" charset="0"/>
                  </a:rPr>
                  <a:t>𝑼</a:t>
                </a:r>
                <a:r>
                  <a:rPr lang="en-US" sz="1200" b="1" i="0">
                    <a:solidFill>
                      <a:prstClr val="black"/>
                    </a:solidFill>
                    <a:latin typeface="Cambria Math"/>
                  </a:rPr>
                  <a:t>_</a:t>
                </a:r>
                <a:r>
                  <a:rPr lang="en-US" sz="1200" i="0">
                    <a:solidFill>
                      <a:prstClr val="black"/>
                    </a:solidFill>
                    <a:latin typeface="Cambria Math" charset="0"/>
                  </a:rPr>
                  <a:t>2,…,</a:t>
                </a:r>
                <a:r>
                  <a:rPr lang="en-US" sz="1200" b="1" i="0">
                    <a:solidFill>
                      <a:prstClr val="black"/>
                    </a:solidFill>
                    <a:latin typeface="Cambria Math" charset="0"/>
                  </a:rPr>
                  <a:t>𝑼</a:t>
                </a:r>
                <a:r>
                  <a:rPr lang="en-US" sz="1200" b="1" i="0">
                    <a:solidFill>
                      <a:prstClr val="black"/>
                    </a:solidFill>
                    <a:latin typeface="Cambria Math"/>
                  </a:rPr>
                  <a:t>_(</a:t>
                </a:r>
                <a:r>
                  <a:rPr lang="en-US" sz="1200" i="0">
                    <a:solidFill>
                      <a:prstClr val="black"/>
                    </a:solidFill>
                    <a:latin typeface="Cambria Math" charset="0"/>
                  </a:rPr>
                  <a:t>𝑁</a:t>
                </a:r>
                <a:r>
                  <a:rPr lang="en-US" sz="1200" i="0">
                    <a:solidFill>
                      <a:prstClr val="black"/>
                    </a:solidFill>
                    <a:latin typeface="Cambria Math"/>
                  </a:rPr>
                  <a:t>_</a:t>
                </a:r>
                <a:r>
                  <a:rPr lang="en-US" sz="1200" i="0">
                    <a:solidFill>
                      <a:prstClr val="black"/>
                    </a:solidFill>
                    <a:latin typeface="Cambria Math" charset="0"/>
                  </a:rPr>
                  <a:t>𝑆</a:t>
                </a:r>
                <a:r>
                  <a:rPr lang="en-US" sz="1200" i="0">
                    <a:solidFill>
                      <a:prstClr val="black"/>
                    </a:solidFill>
                    <a:latin typeface="Cambria Math"/>
                  </a:rPr>
                  <a:t> ) }</a:t>
                </a:r>
                <a:r>
                  <a:rPr lang="en-US" sz="1200" dirty="0" smtClean="0">
                    <a:solidFill>
                      <a:prstClr val="black"/>
                    </a:solidFill>
                  </a:rPr>
                  <a:t> are the snapshots defined with the input parameters, like pressure field (pressure values at mesh</a:t>
                </a:r>
                <a:r>
                  <a:rPr lang="en-US" sz="1200" baseline="0" dirty="0" smtClean="0">
                    <a:solidFill>
                      <a:prstClr val="black"/>
                    </a:solidFill>
                  </a:rPr>
                  <a:t> nodes), ice shape represented by the x, y, z coordinates</a:t>
                </a:r>
                <a:endParaRPr lang="en-US" sz="1200" dirty="0">
                  <a:solidFill>
                    <a:prstClr val="black"/>
                  </a:solidFill>
                </a:endParaRPr>
              </a:p>
              <a:p>
                <a:endParaRPr lang="en-US" baseline="0" dirty="0" smtClean="0"/>
              </a:p>
              <a:p>
                <a:endParaRPr lang="en-US" dirty="0"/>
              </a:p>
            </p:txBody>
          </p:sp>
        </mc:Fallback>
      </mc:AlternateContent>
      <p:sp>
        <p:nvSpPr>
          <p:cNvPr id="4" name="Slide Number Placeholder 3"/>
          <p:cNvSpPr>
            <a:spLocks noGrp="1"/>
          </p:cNvSpPr>
          <p:nvPr>
            <p:ph type="sldNum" sz="quarter" idx="10"/>
          </p:nvPr>
        </p:nvSpPr>
        <p:spPr/>
        <p:txBody>
          <a:bodyPr/>
          <a:lstStyle/>
          <a:p>
            <a:fld id="{222E9B7E-4813-4C5A-A565-263BE39616F6}" type="slidenum">
              <a:rPr lang="en-CA" smtClean="0"/>
              <a:t>3</a:t>
            </a:fld>
            <a:endParaRPr lang="en-CA" dirty="0"/>
          </a:p>
        </p:txBody>
      </p:sp>
    </p:spTree>
    <p:extLst>
      <p:ext uri="{BB962C8B-B14F-4D97-AF65-F5344CB8AC3E}">
        <p14:creationId xmlns:p14="http://schemas.microsoft.com/office/powerpoint/2010/main" val="1373137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volume weighted L2 norm error </a:t>
            </a:r>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36</a:t>
            </a:fld>
            <a:endParaRPr lang="en-CA" dirty="0"/>
          </a:p>
        </p:txBody>
      </p:sp>
    </p:spTree>
    <p:extLst>
      <p:ext uri="{BB962C8B-B14F-4D97-AF65-F5344CB8AC3E}">
        <p14:creationId xmlns:p14="http://schemas.microsoft.com/office/powerpoint/2010/main" val="549110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seven sampling iterations, 129 snapshots were defined, with LOOCV error reduced to 1.3% and 6.0%, for pressure and shear stress, respectively</a:t>
            </a:r>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37</a:t>
            </a:fld>
            <a:endParaRPr lang="en-CA" dirty="0"/>
          </a:p>
        </p:txBody>
      </p:sp>
    </p:spTree>
    <p:extLst>
      <p:ext uri="{BB962C8B-B14F-4D97-AF65-F5344CB8AC3E}">
        <p14:creationId xmlns:p14="http://schemas.microsoft.com/office/powerpoint/2010/main" val="210886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order to assess the aerodynamic performance degradation, flow solutions over the clean geometry are needed and 129 such snapshots under the same flight conditions as the ice-contaminated aircraft have been computed. </a:t>
            </a:r>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38</a:t>
            </a:fld>
            <a:endParaRPr lang="en-CA" dirty="0"/>
          </a:p>
        </p:txBody>
      </p:sp>
    </p:spTree>
    <p:extLst>
      <p:ext uri="{BB962C8B-B14F-4D97-AF65-F5344CB8AC3E}">
        <p14:creationId xmlns:p14="http://schemas.microsoft.com/office/powerpoint/2010/main" val="1493916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hypothetical flight path representing an aborted descent is simulated using 21 target points, as shown in the top left figure.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Targets 1 to 9 represent the process that the airplane is allowed to exit holding pattern and descend to 3,000 feet; targets 9 to 13 demonstrate the abortion of the descend, where the AoA increases from 0.9° to 7.0°, and the airplane starts to regain altitude; targets 13 to 21 illustrate the climb stage, for which the aircraft gets back to the holding altitude and resume level flight AoA, after which it may need to prepare for a second landing, or fly to an alternate airport.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baseline="0" dirty="0" smtClean="0">
                <a:solidFill>
                  <a:schemeClr val="tx1"/>
                </a:solidFill>
                <a:effectLst/>
                <a:latin typeface="+mn-lt"/>
                <a:ea typeface="+mn-ea"/>
                <a:cs typeface="+mn-cs"/>
              </a:rPr>
              <a:t>ROM contains 4 solution fields, i.e. pressure and the x, y, z shear stress. The computation of each ROM takes 28 s using 16 CPUs, however, 87% of time is consumed in data reading, due to the limit of network band width. The actual computational time was only 3.6 s. </a:t>
            </a:r>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40</a:t>
            </a:fld>
            <a:endParaRPr lang="en-CA" dirty="0"/>
          </a:p>
        </p:txBody>
      </p:sp>
    </p:spTree>
    <p:extLst>
      <p:ext uri="{BB962C8B-B14F-4D97-AF65-F5344CB8AC3E}">
        <p14:creationId xmlns:p14="http://schemas.microsoft.com/office/powerpoint/2010/main" val="1528980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Wing root</a:t>
            </a:r>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41</a:t>
            </a:fld>
            <a:endParaRPr lang="en-CA" dirty="0"/>
          </a:p>
        </p:txBody>
      </p:sp>
    </p:spTree>
    <p:extLst>
      <p:ext uri="{BB962C8B-B14F-4D97-AF65-F5344CB8AC3E}">
        <p14:creationId xmlns:p14="http://schemas.microsoft.com/office/powerpoint/2010/main" val="1637237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Wing mid</a:t>
            </a:r>
          </a:p>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42</a:t>
            </a:fld>
            <a:endParaRPr lang="en-CA" dirty="0"/>
          </a:p>
        </p:txBody>
      </p:sp>
    </p:spTree>
    <p:extLst>
      <p:ext uri="{BB962C8B-B14F-4D97-AF65-F5344CB8AC3E}">
        <p14:creationId xmlns:p14="http://schemas.microsoft.com/office/powerpoint/2010/main" val="347248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Wing tip</a:t>
            </a:r>
          </a:p>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43</a:t>
            </a:fld>
            <a:endParaRPr lang="en-CA" dirty="0"/>
          </a:p>
        </p:txBody>
      </p:sp>
    </p:spTree>
    <p:extLst>
      <p:ext uri="{BB962C8B-B14F-4D97-AF65-F5344CB8AC3E}">
        <p14:creationId xmlns:p14="http://schemas.microsoft.com/office/powerpoint/2010/main" val="609286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Tail mid section</a:t>
            </a:r>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44</a:t>
            </a:fld>
            <a:endParaRPr lang="en-CA" dirty="0"/>
          </a:p>
        </p:txBody>
      </p:sp>
    </p:spTree>
    <p:extLst>
      <p:ext uri="{BB962C8B-B14F-4D97-AF65-F5344CB8AC3E}">
        <p14:creationId xmlns:p14="http://schemas.microsoft.com/office/powerpoint/2010/main" val="1349630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45</a:t>
            </a:fld>
            <a:endParaRPr lang="en-CA" dirty="0"/>
          </a:p>
        </p:txBody>
      </p:sp>
    </p:spTree>
    <p:extLst>
      <p:ext uri="{BB962C8B-B14F-4D97-AF65-F5344CB8AC3E}">
        <p14:creationId xmlns:p14="http://schemas.microsoft.com/office/powerpoint/2010/main" val="232885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46</a:t>
            </a:fld>
            <a:endParaRPr lang="en-CA" dirty="0"/>
          </a:p>
        </p:txBody>
      </p:sp>
    </p:spTree>
    <p:extLst>
      <p:ext uri="{BB962C8B-B14F-4D97-AF65-F5344CB8AC3E}">
        <p14:creationId xmlns:p14="http://schemas.microsoft.com/office/powerpoint/2010/main" val="63934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p:txBody>
          </p:sp>
        </mc:Choice>
        <mc:Fallback xmlns="">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POD yields a set of basis vectors that best represents the snapshots, according to the following maximization problem.</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result, the problem of finding the functions can be recast as an eigenvalue-eigenvector problem, where </a:t>
                </a:r>
                <a:r>
                  <a:rPr lang="en-US" sz="1200" i="0" kern="1200" dirty="0" smtClean="0">
                    <a:solidFill>
                      <a:schemeClr val="tx1"/>
                    </a:solidFill>
                    <a:effectLst/>
                    <a:latin typeface="Cambria Math"/>
                    <a:ea typeface="+mn-ea"/>
                    <a:cs typeface="+mn-cs"/>
                  </a:rPr>
                  <a:t>𝑅</a:t>
                </a:r>
                <a:r>
                  <a:rPr lang="en-US" sz="1200" b="0" i="0" kern="1200" dirty="0" smtClean="0">
                    <a:solidFill>
                      <a:schemeClr val="tx1"/>
                    </a:solidFill>
                    <a:effectLst/>
                    <a:latin typeface="Cambria Math"/>
                    <a:ea typeface="+mn-ea"/>
                    <a:cs typeface="+mn-cs"/>
                  </a:rPr>
                  <a:t>_</a:t>
                </a:r>
                <a:r>
                  <a:rPr lang="en-US" sz="1200" i="0" kern="1200" dirty="0" smtClean="0">
                    <a:solidFill>
                      <a:schemeClr val="tx1"/>
                    </a:solidFill>
                    <a:effectLst/>
                    <a:latin typeface="Cambria Math"/>
                    <a:ea typeface="+mn-ea"/>
                    <a:cs typeface="+mn-cs"/>
                  </a:rPr>
                  <a:t>𝑖𝑗</a:t>
                </a:r>
                <a:r>
                  <a:rPr lang="en-US" sz="1200" kern="1200" dirty="0" smtClean="0">
                    <a:solidFill>
                      <a:schemeClr val="tx1"/>
                    </a:solidFill>
                    <a:effectLst/>
                    <a:latin typeface="+mn-lt"/>
                    <a:ea typeface="+mn-ea"/>
                    <a:cs typeface="+mn-cs"/>
                  </a:rPr>
                  <a:t> is a correlation matrix defined in terms of the scalar products between snapshots.</a:t>
                </a:r>
              </a:p>
              <a:p>
                <a:endParaRPr lang="en-US" dirty="0" smtClean="0"/>
              </a:p>
              <a:p>
                <a:endParaRPr lang="en-US" dirty="0"/>
              </a:p>
            </p:txBody>
          </p:sp>
        </mc:Fallback>
      </mc:AlternateContent>
      <p:sp>
        <p:nvSpPr>
          <p:cNvPr id="4" name="Date Placeholder 3"/>
          <p:cNvSpPr>
            <a:spLocks noGrp="1"/>
          </p:cNvSpPr>
          <p:nvPr>
            <p:ph type="dt" idx="10"/>
          </p:nvPr>
        </p:nvSpPr>
        <p:spPr/>
        <p:txBody>
          <a:bodyPr/>
          <a:lstStyle/>
          <a:p>
            <a:fld id="{D1E14C1F-98AF-4ABD-993A-89A6BAA2167F}" type="datetime1">
              <a:rPr lang="en-US" smtClean="0"/>
              <a:t>9/7/17</a:t>
            </a:fld>
            <a:endParaRPr lang="en-US" dirty="0"/>
          </a:p>
        </p:txBody>
      </p:sp>
      <p:sp>
        <p:nvSpPr>
          <p:cNvPr id="5" name="Footer Placeholder 4"/>
          <p:cNvSpPr>
            <a:spLocks noGrp="1"/>
          </p:cNvSpPr>
          <p:nvPr>
            <p:ph type="ftr" sz="quarter" idx="11"/>
          </p:nvPr>
        </p:nvSpPr>
        <p:spPr/>
        <p:txBody>
          <a:bodyPr/>
          <a:lstStyle/>
          <a:p>
            <a:r>
              <a:rPr lang="es-ES" dirty="0" smtClean="0"/>
              <a:t>Z. Zhan, Doctoral Oral Defense</a:t>
            </a:r>
            <a:endParaRPr lang="en-US" dirty="0"/>
          </a:p>
        </p:txBody>
      </p:sp>
      <p:sp>
        <p:nvSpPr>
          <p:cNvPr id="6" name="Slide Number Placeholder 5"/>
          <p:cNvSpPr>
            <a:spLocks noGrp="1"/>
          </p:cNvSpPr>
          <p:nvPr>
            <p:ph type="sldNum" sz="quarter" idx="12"/>
          </p:nvPr>
        </p:nvSpPr>
        <p:spPr/>
        <p:txBody>
          <a:bodyPr/>
          <a:lstStyle/>
          <a:p>
            <a:fld id="{AEE29FDA-E212-DA41-A01E-BE2688403F71}" type="slidenum">
              <a:rPr lang="en-US" smtClean="0"/>
              <a:pPr/>
              <a:t>4</a:t>
            </a:fld>
            <a:endParaRPr lang="en-US" dirty="0"/>
          </a:p>
        </p:txBody>
      </p:sp>
    </p:spTree>
    <p:extLst>
      <p:ext uri="{BB962C8B-B14F-4D97-AF65-F5344CB8AC3E}">
        <p14:creationId xmlns:p14="http://schemas.microsoft.com/office/powerpoint/2010/main" val="881590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CA" dirty="0"/>
          </a:p>
        </p:txBody>
      </p:sp>
      <p:sp>
        <p:nvSpPr>
          <p:cNvPr id="5" name="Slide Number Placeholder 4"/>
          <p:cNvSpPr>
            <a:spLocks noGrp="1"/>
          </p:cNvSpPr>
          <p:nvPr>
            <p:ph type="sldNum" sz="quarter" idx="11"/>
          </p:nvPr>
        </p:nvSpPr>
        <p:spPr/>
        <p:txBody>
          <a:bodyPr/>
          <a:lstStyle/>
          <a:p>
            <a:fld id="{AEE29FDA-E212-DA41-A01E-BE2688403F71}" type="slidenum">
              <a:rPr lang="en-US" smtClean="0"/>
              <a:pPr/>
              <a:t>48</a:t>
            </a:fld>
            <a:endParaRPr lang="en-US" dirty="0"/>
          </a:p>
        </p:txBody>
      </p:sp>
    </p:spTree>
    <p:extLst>
      <p:ext uri="{BB962C8B-B14F-4D97-AF65-F5344CB8AC3E}">
        <p14:creationId xmlns:p14="http://schemas.microsoft.com/office/powerpoint/2010/main" val="231740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snapshots can be </a:t>
            </a:r>
            <a:r>
              <a:rPr lang="en-CA" dirty="0" smtClean="0"/>
              <a:t>numerical results,</a:t>
            </a:r>
            <a:r>
              <a:rPr lang="en-CA" baseline="0" dirty="0" smtClean="0"/>
              <a:t> e</a:t>
            </a:r>
            <a:r>
              <a:rPr lang="en-CA" dirty="0" smtClean="0"/>
              <a:t>xperimental data, or even a</a:t>
            </a:r>
            <a:r>
              <a:rPr lang="en-CA" baseline="0" dirty="0" smtClean="0"/>
              <a:t> combination of both, as long as they are dimensionally homogeneous, i.e. the same number of data points contained in each snapshot</a:t>
            </a:r>
            <a:endParaRPr lang="en-CA" dirty="0" smtClean="0"/>
          </a:p>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5</a:t>
            </a:fld>
            <a:endParaRPr lang="en-CA" dirty="0"/>
          </a:p>
        </p:txBody>
      </p:sp>
    </p:spTree>
    <p:extLst>
      <p:ext uri="{BB962C8B-B14F-4D97-AF65-F5344CB8AC3E}">
        <p14:creationId xmlns:p14="http://schemas.microsoft.com/office/powerpoint/2010/main" val="2103559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p:txBody>
          </p:sp>
        </mc:Choice>
        <mc:Fallback xmlns="">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POD yields a set of basis vectors that best represents the snapshots, according to the following maximization problem.</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result, the problem of finding the functions can be recast as an eigenvalue-eigenvector problem, where </a:t>
                </a:r>
                <a:r>
                  <a:rPr lang="en-US" sz="1200" i="0" kern="1200" dirty="0" smtClean="0">
                    <a:solidFill>
                      <a:schemeClr val="tx1"/>
                    </a:solidFill>
                    <a:effectLst/>
                    <a:latin typeface="Cambria Math"/>
                    <a:ea typeface="+mn-ea"/>
                    <a:cs typeface="+mn-cs"/>
                  </a:rPr>
                  <a:t>𝑅</a:t>
                </a:r>
                <a:r>
                  <a:rPr lang="en-US" sz="1200" b="0" i="0" kern="1200" dirty="0" smtClean="0">
                    <a:solidFill>
                      <a:schemeClr val="tx1"/>
                    </a:solidFill>
                    <a:effectLst/>
                    <a:latin typeface="Cambria Math"/>
                    <a:ea typeface="+mn-ea"/>
                    <a:cs typeface="+mn-cs"/>
                  </a:rPr>
                  <a:t>_</a:t>
                </a:r>
                <a:r>
                  <a:rPr lang="en-US" sz="1200" i="0" kern="1200" dirty="0" smtClean="0">
                    <a:solidFill>
                      <a:schemeClr val="tx1"/>
                    </a:solidFill>
                    <a:effectLst/>
                    <a:latin typeface="Cambria Math"/>
                    <a:ea typeface="+mn-ea"/>
                    <a:cs typeface="+mn-cs"/>
                  </a:rPr>
                  <a:t>𝑖𝑗</a:t>
                </a:r>
                <a:r>
                  <a:rPr lang="en-US" sz="1200" kern="1200" dirty="0" smtClean="0">
                    <a:solidFill>
                      <a:schemeClr val="tx1"/>
                    </a:solidFill>
                    <a:effectLst/>
                    <a:latin typeface="+mn-lt"/>
                    <a:ea typeface="+mn-ea"/>
                    <a:cs typeface="+mn-cs"/>
                  </a:rPr>
                  <a:t> is a correlation matrix defined in terms of the scalar products between snapshots.</a:t>
                </a:r>
              </a:p>
              <a:p>
                <a:endParaRPr lang="en-US" dirty="0" smtClean="0"/>
              </a:p>
              <a:p>
                <a:endParaRPr lang="en-US" dirty="0"/>
              </a:p>
            </p:txBody>
          </p:sp>
        </mc:Fallback>
      </mc:AlternateContent>
      <p:sp>
        <p:nvSpPr>
          <p:cNvPr id="4" name="Date Placeholder 3"/>
          <p:cNvSpPr>
            <a:spLocks noGrp="1"/>
          </p:cNvSpPr>
          <p:nvPr>
            <p:ph type="dt" idx="10"/>
          </p:nvPr>
        </p:nvSpPr>
        <p:spPr/>
        <p:txBody>
          <a:bodyPr/>
          <a:lstStyle/>
          <a:p>
            <a:fld id="{D1E14C1F-98AF-4ABD-993A-89A6BAA2167F}" type="datetime1">
              <a:rPr lang="en-US" smtClean="0"/>
              <a:t>9/7/17</a:t>
            </a:fld>
            <a:endParaRPr lang="en-US" dirty="0"/>
          </a:p>
        </p:txBody>
      </p:sp>
      <p:sp>
        <p:nvSpPr>
          <p:cNvPr id="5" name="Footer Placeholder 4"/>
          <p:cNvSpPr>
            <a:spLocks noGrp="1"/>
          </p:cNvSpPr>
          <p:nvPr>
            <p:ph type="ftr" sz="quarter" idx="11"/>
          </p:nvPr>
        </p:nvSpPr>
        <p:spPr/>
        <p:txBody>
          <a:bodyPr/>
          <a:lstStyle/>
          <a:p>
            <a:r>
              <a:rPr lang="es-ES" dirty="0" smtClean="0"/>
              <a:t>Z. Zhan, Doctoral Oral Defense</a:t>
            </a:r>
            <a:endParaRPr lang="en-US" dirty="0"/>
          </a:p>
        </p:txBody>
      </p:sp>
      <p:sp>
        <p:nvSpPr>
          <p:cNvPr id="6" name="Slide Number Placeholder 5"/>
          <p:cNvSpPr>
            <a:spLocks noGrp="1"/>
          </p:cNvSpPr>
          <p:nvPr>
            <p:ph type="sldNum" sz="quarter" idx="12"/>
          </p:nvPr>
        </p:nvSpPr>
        <p:spPr/>
        <p:txBody>
          <a:bodyPr/>
          <a:lstStyle/>
          <a:p>
            <a:fld id="{AEE29FDA-E212-DA41-A01E-BE2688403F71}" type="slidenum">
              <a:rPr lang="en-US" smtClean="0"/>
              <a:pPr/>
              <a:t>6</a:t>
            </a:fld>
            <a:endParaRPr lang="en-US" dirty="0"/>
          </a:p>
        </p:txBody>
      </p:sp>
    </p:spTree>
    <p:extLst>
      <p:ext uri="{BB962C8B-B14F-4D97-AF65-F5344CB8AC3E}">
        <p14:creationId xmlns:p14="http://schemas.microsoft.com/office/powerpoint/2010/main" val="194919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7</a:t>
            </a:fld>
            <a:endParaRPr lang="en-CA" dirty="0"/>
          </a:p>
        </p:txBody>
      </p:sp>
    </p:spTree>
    <p:extLst>
      <p:ext uri="{BB962C8B-B14F-4D97-AF65-F5344CB8AC3E}">
        <p14:creationId xmlns:p14="http://schemas.microsoft.com/office/powerpoint/2010/main" val="45942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8</a:t>
            </a:fld>
            <a:endParaRPr lang="en-CA" dirty="0"/>
          </a:p>
        </p:txBody>
      </p:sp>
    </p:spTree>
    <p:extLst>
      <p:ext uri="{BB962C8B-B14F-4D97-AF65-F5344CB8AC3E}">
        <p14:creationId xmlns:p14="http://schemas.microsoft.com/office/powerpoint/2010/main" val="1038943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E9B7E-4813-4C5A-A565-263BE39616F6}" type="slidenum">
              <a:rPr lang="en-CA" smtClean="0"/>
              <a:t>9</a:t>
            </a:fld>
            <a:endParaRPr lang="en-CA" dirty="0"/>
          </a:p>
        </p:txBody>
      </p:sp>
    </p:spTree>
    <p:extLst>
      <p:ext uri="{BB962C8B-B14F-4D97-AF65-F5344CB8AC3E}">
        <p14:creationId xmlns:p14="http://schemas.microsoft.com/office/powerpoint/2010/main" val="194390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2E9B7E-4813-4C5A-A565-263BE39616F6}" type="slidenum">
              <a:rPr lang="en-CA" smtClean="0"/>
              <a:t>10</a:t>
            </a:fld>
            <a:endParaRPr lang="en-CA" dirty="0"/>
          </a:p>
        </p:txBody>
      </p:sp>
    </p:spTree>
    <p:extLst>
      <p:ext uri="{BB962C8B-B14F-4D97-AF65-F5344CB8AC3E}">
        <p14:creationId xmlns:p14="http://schemas.microsoft.com/office/powerpoint/2010/main" val="123380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533400"/>
            <a:ext cx="8382000" cy="609600"/>
          </a:xfrm>
          <a:prstGeom prst="rect">
            <a:avLst/>
          </a:prstGeom>
        </p:spPr>
        <p:txBody>
          <a:bodyPr/>
          <a:lstStyle>
            <a:lvl1pPr>
              <a:defRPr sz="2400" b="0"/>
            </a:lvl1pPr>
          </a:lstStyle>
          <a:p>
            <a:r>
              <a:rPr lang="en-CA" smtClean="0"/>
              <a:t>Click to edit Master title style</a:t>
            </a:r>
            <a:endParaRPr dirty="0"/>
          </a:p>
        </p:txBody>
      </p:sp>
    </p:spTree>
    <p:extLst>
      <p:ext uri="{BB962C8B-B14F-4D97-AF65-F5344CB8AC3E}">
        <p14:creationId xmlns:p14="http://schemas.microsoft.com/office/powerpoint/2010/main" val="385059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8458200" cy="4572000"/>
          </a:xfrm>
          <a:prstGeom prst="rect">
            <a:avLst/>
          </a:prstGeom>
        </p:spPr>
        <p:txBody>
          <a:bodyPr/>
          <a:lstStyle>
            <a:lvl1pPr>
              <a:defRPr sz="20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dirty="0"/>
          </a:p>
        </p:txBody>
      </p:sp>
      <p:sp>
        <p:nvSpPr>
          <p:cNvPr id="8" name="Title 1"/>
          <p:cNvSpPr>
            <a:spLocks noGrp="1"/>
          </p:cNvSpPr>
          <p:nvPr>
            <p:ph type="title"/>
          </p:nvPr>
        </p:nvSpPr>
        <p:spPr>
          <a:xfrm>
            <a:off x="611560" y="404664"/>
            <a:ext cx="7753350" cy="864096"/>
          </a:xfrm>
          <a:prstGeom prst="rect">
            <a:avLst/>
          </a:prstGeom>
        </p:spPr>
        <p:txBody>
          <a:bodyPr/>
          <a:lstStyle>
            <a:lvl1pPr algn="l" rtl="0" eaLnBrk="1" fontAlgn="base" hangingPunct="1">
              <a:spcBef>
                <a:spcPct val="0"/>
              </a:spcBef>
              <a:spcAft>
                <a:spcPct val="0"/>
              </a:spcAft>
              <a:defRPr lang="en-US" sz="2400" kern="1200" dirty="0">
                <a:solidFill>
                  <a:schemeClr val="bg1"/>
                </a:solidFill>
                <a:latin typeface="+mj-lt"/>
                <a:ea typeface="ＭＳ Ｐゴシック" pitchFamily="-112" charset="-128"/>
                <a:cs typeface="ＭＳ Ｐゴシック" pitchFamily="-112" charset="-128"/>
              </a:defRPr>
            </a:lvl1pPr>
          </a:lstStyle>
          <a:p>
            <a:r>
              <a:rPr lang="en-CA" dirty="0" smtClean="0"/>
              <a:t>Click to edit Master title style</a:t>
            </a:r>
            <a:endParaRPr dirty="0"/>
          </a:p>
        </p:txBody>
      </p:sp>
    </p:spTree>
    <p:extLst>
      <p:ext uri="{BB962C8B-B14F-4D97-AF65-F5344CB8AC3E}">
        <p14:creationId xmlns:p14="http://schemas.microsoft.com/office/powerpoint/2010/main" val="2588633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37_Title and Content">
    <p:bg>
      <p:bgPr>
        <a:gradFill flip="none" rotWithShape="1">
          <a:gsLst>
            <a:gs pos="0">
              <a:schemeClr val="bg2"/>
            </a:gs>
            <a:gs pos="100000">
              <a:srgbClr val="0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2232" y="3188406"/>
            <a:ext cx="8424936" cy="609600"/>
          </a:xfrm>
          <a:prstGeom prst="rect">
            <a:avLst/>
          </a:prstGeom>
        </p:spPr>
        <p:txBody>
          <a:bodyPr/>
          <a:lstStyle>
            <a:lvl1pPr algn="ctr">
              <a:defRPr sz="2400">
                <a:solidFill>
                  <a:srgbClr val="FFFFFF"/>
                </a:solidFill>
              </a:defRPr>
            </a:lvl1pPr>
          </a:lstStyle>
          <a:p>
            <a:r>
              <a:rPr lang="en-CA" dirty="0" smtClean="0"/>
              <a:t>Click to edit Master title style</a:t>
            </a:r>
            <a:endParaRPr dirty="0"/>
          </a:p>
        </p:txBody>
      </p:sp>
      <p:pic>
        <p:nvPicPr>
          <p:cNvPr id="4" name="P 20"/>
          <p:cNvPicPr/>
          <p:nvPr userDrawn="1"/>
        </p:nvPicPr>
        <p:blipFill>
          <a:blip r:embed="rId2" cstate="print"/>
          <a:stretch>
            <a:fillRect/>
          </a:stretch>
        </p:blipFill>
        <p:spPr>
          <a:xfrm>
            <a:off x="7236296" y="4095712"/>
            <a:ext cx="1656184" cy="1464540"/>
          </a:xfrm>
          <a:prstGeom prst="ellipse">
            <a:avLst/>
          </a:prstGeom>
          <a:ln w="19050" cap="flat" cmpd="sng" algn="ctr">
            <a:solidFill>
              <a:schemeClr val="bg1"/>
            </a:solidFill>
            <a:prstDash val="solid"/>
            <a:round/>
            <a:headEnd type="none" w="med" len="med"/>
            <a:tailEnd type="none" w="med" len="med"/>
          </a:ln>
          <a:effectLst>
            <a:outerShdw blurRad="152400" dist="317500" dir="5400000" sx="90000" sy="-19000" rotWithShape="0">
              <a:prstClr val="black">
                <a:alpha val="15000"/>
              </a:prstClr>
            </a:outerShdw>
          </a:effectLst>
        </p:spPr>
      </p:pic>
      <p:pic>
        <p:nvPicPr>
          <p:cNvPr id="5" name="Placeholder" descr=":::Shared:all photo download:42-15483605.jpg"/>
          <p:cNvPicPr/>
          <p:nvPr userDrawn="1"/>
        </p:nvPicPr>
        <p:blipFill>
          <a:blip r:embed="rId3" cstate="print"/>
          <a:stretch>
            <a:fillRect/>
          </a:stretch>
        </p:blipFill>
        <p:spPr bwMode="auto">
          <a:xfrm>
            <a:off x="6516217" y="5009146"/>
            <a:ext cx="1338748" cy="1199179"/>
          </a:xfrm>
          <a:prstGeom prst="ellipse">
            <a:avLst/>
          </a:prstGeom>
          <a:solidFill>
            <a:srgbClr val="FFFFFF">
              <a:shade val="85000"/>
            </a:srgbClr>
          </a:solidFill>
          <a:ln w="25400" cap="sq" cmpd="sng" algn="ctr">
            <a:solidFill>
              <a:srgbClr val="FFFFFF"/>
            </a:solidFill>
            <a:prstDash val="solid"/>
            <a:miter lim="800000"/>
            <a:headEnd type="none" w="med" len="med"/>
            <a:tailEnd type="none" w="med" len="med"/>
          </a:ln>
          <a:effectLst>
            <a:outerShdw blurRad="152400" dist="317500" dir="5400000" sx="90000" sy="-19000" rotWithShape="0">
              <a:prstClr val="black">
                <a:alpha val="15000"/>
              </a:prstClr>
            </a:outerShdw>
          </a:effectLst>
          <a:scene3d>
            <a:camera prst="orthographicFront"/>
            <a:lightRig rig="twoPt" dir="t">
              <a:rot lat="0" lon="0" rev="7200000"/>
            </a:lightRig>
          </a:scene3d>
          <a:sp3d>
            <a:bevelT w="25400" h="19050"/>
            <a:contourClr>
              <a:srgbClr val="FFFFFF"/>
            </a:contourClr>
          </a:sp3d>
        </p:spPr>
      </p:pic>
      <p:pic>
        <p:nvPicPr>
          <p:cNvPr id="6" name="Picture 5" descr="Untitled-1.jpg"/>
          <p:cNvPicPr/>
          <p:nvPr userDrawn="1"/>
        </p:nvPicPr>
        <p:blipFill>
          <a:blip r:embed="rId4" cstate="print"/>
          <a:srcRect l="1961" t="20202" r="1828" b="6573"/>
          <a:stretch>
            <a:fillRect/>
          </a:stretch>
        </p:blipFill>
        <p:spPr>
          <a:xfrm>
            <a:off x="1036053" y="1257822"/>
            <a:ext cx="1879763" cy="1019051"/>
          </a:xfrm>
          <a:prstGeom prst="ellipse">
            <a:avLst/>
          </a:prstGeom>
          <a:ln w="28575" cap="sq">
            <a:solidFill>
              <a:srgbClr val="000000"/>
            </a:solidFill>
            <a:prstDash val="solid"/>
            <a:miter lim="800000"/>
          </a:ln>
          <a:effectLst>
            <a:innerShdw blurRad="63500" dist="50800" dir="16200000">
              <a:prstClr val="black">
                <a:alpha val="50000"/>
              </a:prstClr>
            </a:innerShdw>
          </a:effectLst>
        </p:spPr>
      </p:pic>
      <p:pic>
        <p:nvPicPr>
          <p:cNvPr id="7" name="Picture 6" descr="http://www.bellhelicopter.com/MungoBlobs/614/620/429_CC_850x-6507.jpg"/>
          <p:cNvPicPr/>
          <p:nvPr userDrawn="1"/>
        </p:nvPicPr>
        <p:blipFill>
          <a:blip r:embed="rId5" cstate="print"/>
          <a:srcRect l="9629" t="11303" r="1836" b="9576"/>
          <a:stretch>
            <a:fillRect/>
          </a:stretch>
        </p:blipFill>
        <p:spPr bwMode="auto">
          <a:xfrm>
            <a:off x="323529" y="420466"/>
            <a:ext cx="1811100" cy="992311"/>
          </a:xfrm>
          <a:prstGeom prst="ellipse">
            <a:avLst/>
          </a:prstGeom>
          <a:ln w="28575" cap="sq">
            <a:solidFill>
              <a:srgbClr val="000000"/>
            </a:solidFill>
            <a:prstDash val="solid"/>
            <a:miter lim="800000"/>
          </a:ln>
          <a:effectLst>
            <a:innerShdw blurRad="63500" dist="50800" dir="16200000">
              <a:prstClr val="black">
                <a:alpha val="50000"/>
              </a:prstClr>
            </a:innerShdw>
          </a:effectLst>
        </p:spPr>
      </p:pic>
      <p:pic>
        <p:nvPicPr>
          <p:cNvPr id="9" name="Picture 8" descr="gtf_engine_at_test_w31f722_2.jpg"/>
          <p:cNvPicPr/>
          <p:nvPr userDrawn="1"/>
        </p:nvPicPr>
        <p:blipFill>
          <a:blip r:embed="rId6" cstate="print"/>
          <a:srcRect t="11898" r="38571" b="22549"/>
          <a:stretch>
            <a:fillRect/>
          </a:stretch>
        </p:blipFill>
        <p:spPr>
          <a:xfrm>
            <a:off x="1907705" y="274560"/>
            <a:ext cx="1509467" cy="1138217"/>
          </a:xfrm>
          <a:prstGeom prst="ellipse">
            <a:avLst/>
          </a:prstGeom>
          <a:ln w="28575" cap="sq">
            <a:solidFill>
              <a:srgbClr val="000000"/>
            </a:solidFill>
            <a:prstDash val="solid"/>
            <a:miter lim="800000"/>
          </a:ln>
          <a:effectLst>
            <a:innerShdw blurRad="63500" dist="50800" dir="16200000">
              <a:prstClr val="black">
                <a:alpha val="50000"/>
              </a:prstClr>
            </a:innerShdw>
          </a:effectLst>
        </p:spPr>
      </p:pic>
      <p:sp>
        <p:nvSpPr>
          <p:cNvPr id="11" name="TextBox 10"/>
          <p:cNvSpPr txBox="1"/>
          <p:nvPr userDrawn="1"/>
        </p:nvSpPr>
        <p:spPr>
          <a:xfrm>
            <a:off x="395536" y="6410584"/>
            <a:ext cx="8458200" cy="276999"/>
          </a:xfrm>
          <a:prstGeom prst="rect">
            <a:avLst/>
          </a:prstGeom>
          <a:noFill/>
          <a:effectLst>
            <a:outerShdw blurRad="50800" dist="38100" dir="2700000">
              <a:srgbClr val="000000">
                <a:alpha val="43000"/>
              </a:srgbClr>
            </a:outerShdw>
          </a:effectLst>
        </p:spPr>
        <p:txBody>
          <a:bodyPr wrap="square">
            <a:spAutoFit/>
          </a:bodyPr>
          <a:lstStyle/>
          <a:p>
            <a:pPr marL="93663" indent="0" defTabSz="833438" eaLnBrk="0" fontAlgn="base" hangingPunct="0">
              <a:spcBef>
                <a:spcPct val="0"/>
              </a:spcBef>
              <a:spcAft>
                <a:spcPct val="0"/>
              </a:spcAft>
              <a:tabLst>
                <a:tab pos="1798638" algn="l"/>
                <a:tab pos="5019675" algn="l"/>
                <a:tab pos="5632450" algn="l"/>
                <a:tab pos="8255000" algn="r"/>
              </a:tabLst>
              <a:defRPr/>
            </a:pPr>
            <a:r>
              <a:rPr lang="en-US" sz="1200" dirty="0">
                <a:solidFill>
                  <a:schemeClr val="bg1"/>
                </a:solidFill>
                <a:cs typeface="Trebuchet MS"/>
              </a:rPr>
              <a:t>Slide 1-</a:t>
            </a:r>
            <a:fld id="{757B8D0B-91EA-AE48-A470-DE04E193E9CF}" type="slidenum">
              <a:rPr lang="en-US" sz="1200">
                <a:solidFill>
                  <a:schemeClr val="bg1"/>
                </a:solidFill>
                <a:cs typeface="Trebuchet MS"/>
              </a:rPr>
              <a:pPr marL="93663" indent="0" defTabSz="833438" eaLnBrk="0" fontAlgn="base" hangingPunct="0">
                <a:spcBef>
                  <a:spcPct val="0"/>
                </a:spcBef>
                <a:spcAft>
                  <a:spcPct val="0"/>
                </a:spcAft>
                <a:tabLst>
                  <a:tab pos="1798638" algn="l"/>
                  <a:tab pos="5019675" algn="l"/>
                  <a:tab pos="5632450" algn="l"/>
                  <a:tab pos="8255000" algn="r"/>
                </a:tabLst>
                <a:defRPr/>
              </a:pPr>
              <a:t>‹#›</a:t>
            </a:fld>
            <a:r>
              <a:rPr lang="en-US" sz="1200" dirty="0">
                <a:solidFill>
                  <a:schemeClr val="bg1"/>
                </a:solidFill>
                <a:cs typeface="Trebuchet MS"/>
              </a:rPr>
              <a:t>  </a:t>
            </a:r>
            <a:r>
              <a:rPr lang="en-US" sz="1200" dirty="0">
                <a:solidFill>
                  <a:srgbClr val="38ABED">
                    <a:lumMod val="50000"/>
                  </a:srgbClr>
                </a:solidFill>
                <a:cs typeface="Trebuchet MS"/>
              </a:rPr>
              <a:t>		</a:t>
            </a:r>
            <a:r>
              <a:rPr lang="en-US" sz="1000" dirty="0">
                <a:solidFill>
                  <a:srgbClr val="38ABED">
                    <a:lumMod val="50000"/>
                  </a:srgbClr>
                </a:solidFill>
                <a:cs typeface="Trebuchet MS"/>
              </a:rPr>
              <a:t>     </a:t>
            </a:r>
            <a:r>
              <a:rPr lang="en-US" sz="1000" dirty="0" smtClean="0">
                <a:solidFill>
                  <a:srgbClr val="38ABED">
                    <a:lumMod val="50000"/>
                  </a:srgbClr>
                </a:solidFill>
                <a:cs typeface="Trebuchet MS"/>
              </a:rPr>
              <a:t>                                          </a:t>
            </a:r>
            <a:r>
              <a:rPr lang="en-US" sz="1000" dirty="0" smtClean="0">
                <a:solidFill>
                  <a:schemeClr val="bg1"/>
                </a:solidFill>
                <a:cs typeface="Trebuchet MS"/>
              </a:rPr>
              <a:t>Copyright</a:t>
            </a:r>
            <a:r>
              <a:rPr lang="en-US" sz="1000" baseline="0" dirty="0" smtClean="0">
                <a:solidFill>
                  <a:schemeClr val="bg1"/>
                </a:solidFill>
                <a:cs typeface="Trebuchet MS"/>
              </a:rPr>
              <a:t> CERTIF-ICE Inc.</a:t>
            </a:r>
            <a:endParaRPr lang="en-US" sz="1000" dirty="0">
              <a:solidFill>
                <a:schemeClr val="bg1"/>
              </a:solidFill>
              <a:ea typeface="Trebuchet MS" pitchFamily="-112" charset="0"/>
              <a:cs typeface="Trebuchet MS" pitchFamily="-112" charset="0"/>
            </a:endParaRPr>
          </a:p>
        </p:txBody>
      </p:sp>
    </p:spTree>
    <p:extLst>
      <p:ext uri="{BB962C8B-B14F-4D97-AF65-F5344CB8AC3E}">
        <p14:creationId xmlns:p14="http://schemas.microsoft.com/office/powerpoint/2010/main" val="14721378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Overlay-2ColumnText.png"/>
          <p:cNvPicPr/>
          <p:nvPr/>
        </p:nvPicPr>
        <p:blipFill>
          <a:blip r:embed="rId5"/>
          <a:stretch>
            <a:fillRect/>
          </a:stretch>
        </p:blipFill>
        <p:spPr>
          <a:xfrm>
            <a:off x="381000" y="219634"/>
            <a:ext cx="8458200" cy="1205753"/>
          </a:xfrm>
          <a:prstGeom prst="round2DiagRect">
            <a:avLst/>
          </a:prstGeom>
          <a:gradFill flip="none" rotWithShape="1">
            <a:gsLst>
              <a:gs pos="0">
                <a:schemeClr val="bg2"/>
              </a:gs>
              <a:gs pos="100000">
                <a:schemeClr val="tx2"/>
              </a:gs>
            </a:gsLst>
            <a:lin ang="5400000" scaled="0"/>
            <a:tileRect/>
          </a:gradFill>
          <a:effectLst>
            <a:outerShdw blurRad="50800" dist="38100" dir="2700000">
              <a:srgbClr val="000000">
                <a:alpha val="43000"/>
              </a:srgbClr>
            </a:outerShdw>
            <a:reflection stA="50000" endPos="75000" dist="12700" dir="5400000" sy="-100000" algn="bl" rotWithShape="0"/>
          </a:effectLst>
        </p:spPr>
      </p:pic>
      <p:cxnSp>
        <p:nvCxnSpPr>
          <p:cNvPr id="6" name="Straight Connector 5"/>
          <p:cNvCxnSpPr/>
          <p:nvPr/>
        </p:nvCxnSpPr>
        <p:spPr>
          <a:xfrm>
            <a:off x="381000" y="6288088"/>
            <a:ext cx="8458200" cy="1587"/>
          </a:xfrm>
          <a:prstGeom prst="line">
            <a:avLst/>
          </a:prstGeom>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 name="Text Box 8"/>
          <p:cNvSpPr txBox="1">
            <a:spLocks noChangeArrowheads="1"/>
          </p:cNvSpPr>
          <p:nvPr userDrawn="1"/>
        </p:nvSpPr>
        <p:spPr bwMode="auto">
          <a:xfrm>
            <a:off x="365125" y="6080125"/>
            <a:ext cx="184150" cy="457200"/>
          </a:xfrm>
          <a:prstGeom prst="rect">
            <a:avLst/>
          </a:prstGeom>
          <a:noFill/>
          <a:ln w="9525">
            <a:noFill/>
            <a:miter lim="800000"/>
            <a:headEnd/>
            <a:tailEnd/>
          </a:ln>
          <a:effectLst/>
        </p:spPr>
        <p:txBody>
          <a:bodyPr wrap="none">
            <a:prstTxWarp prst="textNoShape">
              <a:avLst/>
            </a:prstTxWarp>
            <a:spAutoFit/>
          </a:bodyPr>
          <a:lstStyle/>
          <a:p>
            <a:pPr eaLnBrk="0" fontAlgn="base" hangingPunct="0">
              <a:spcBef>
                <a:spcPct val="0"/>
              </a:spcBef>
              <a:spcAft>
                <a:spcPct val="0"/>
              </a:spcAft>
              <a:defRPr/>
            </a:pPr>
            <a:endParaRPr lang="es-ES" sz="2400">
              <a:solidFill>
                <a:prstClr val="black"/>
              </a:solidFill>
              <a:latin typeface="Times" pitchFamily="-112" charset="0"/>
            </a:endParaRPr>
          </a:p>
        </p:txBody>
      </p:sp>
      <p:sp>
        <p:nvSpPr>
          <p:cNvPr id="7" name="TextBox 6"/>
          <p:cNvSpPr txBox="1"/>
          <p:nvPr userDrawn="1"/>
        </p:nvSpPr>
        <p:spPr>
          <a:xfrm>
            <a:off x="395536" y="6410584"/>
            <a:ext cx="8458200" cy="276999"/>
          </a:xfrm>
          <a:prstGeom prst="rect">
            <a:avLst/>
          </a:prstGeom>
          <a:noFill/>
          <a:effectLst>
            <a:outerShdw blurRad="50800" dist="38100" dir="2700000">
              <a:srgbClr val="000000">
                <a:alpha val="43000"/>
              </a:srgbClr>
            </a:outerShdw>
          </a:effectLst>
        </p:spPr>
        <p:txBody>
          <a:bodyPr wrap="square">
            <a:spAutoFit/>
          </a:bodyPr>
          <a:lstStyle/>
          <a:p>
            <a:pPr marL="93663" indent="0" defTabSz="833438" eaLnBrk="0" fontAlgn="base" hangingPunct="0">
              <a:spcBef>
                <a:spcPct val="0"/>
              </a:spcBef>
              <a:spcAft>
                <a:spcPct val="0"/>
              </a:spcAft>
              <a:tabLst>
                <a:tab pos="1798638" algn="l"/>
                <a:tab pos="5019675" algn="l"/>
                <a:tab pos="5632450" algn="l"/>
                <a:tab pos="8255000" algn="r"/>
              </a:tabLst>
              <a:defRPr/>
            </a:pPr>
            <a:r>
              <a:rPr lang="en-US" sz="1200" dirty="0">
                <a:solidFill>
                  <a:srgbClr val="38ABED">
                    <a:lumMod val="50000"/>
                  </a:srgbClr>
                </a:solidFill>
                <a:cs typeface="Trebuchet MS"/>
              </a:rPr>
              <a:t>Slide 1-</a:t>
            </a:r>
            <a:fld id="{757B8D0B-91EA-AE48-A470-DE04E193E9CF}" type="slidenum">
              <a:rPr lang="en-US" sz="1200">
                <a:solidFill>
                  <a:srgbClr val="38ABED">
                    <a:lumMod val="50000"/>
                  </a:srgbClr>
                </a:solidFill>
                <a:cs typeface="Trebuchet MS"/>
              </a:rPr>
              <a:pPr marL="93663" indent="0" defTabSz="833438" eaLnBrk="0" fontAlgn="base" hangingPunct="0">
                <a:spcBef>
                  <a:spcPct val="0"/>
                </a:spcBef>
                <a:spcAft>
                  <a:spcPct val="0"/>
                </a:spcAft>
                <a:tabLst>
                  <a:tab pos="1798638" algn="l"/>
                  <a:tab pos="5019675" algn="l"/>
                  <a:tab pos="5632450" algn="l"/>
                  <a:tab pos="8255000" algn="r"/>
                </a:tabLst>
                <a:defRPr/>
              </a:pPr>
              <a:t>‹#›</a:t>
            </a:fld>
            <a:r>
              <a:rPr lang="en-US" sz="1200" dirty="0">
                <a:solidFill>
                  <a:srgbClr val="38ABED">
                    <a:lumMod val="50000"/>
                  </a:srgbClr>
                </a:solidFill>
                <a:cs typeface="Trebuchet MS"/>
              </a:rPr>
              <a:t>  		</a:t>
            </a:r>
            <a:r>
              <a:rPr lang="en-US" sz="1000" dirty="0">
                <a:solidFill>
                  <a:srgbClr val="38ABED">
                    <a:lumMod val="50000"/>
                  </a:srgbClr>
                </a:solidFill>
                <a:cs typeface="Trebuchet MS"/>
              </a:rPr>
              <a:t>     </a:t>
            </a:r>
            <a:r>
              <a:rPr lang="en-US" sz="1000" dirty="0" smtClean="0">
                <a:solidFill>
                  <a:srgbClr val="38ABED">
                    <a:lumMod val="50000"/>
                  </a:srgbClr>
                </a:solidFill>
                <a:cs typeface="Trebuchet MS"/>
              </a:rPr>
              <a:t>                                          Copyright</a:t>
            </a:r>
            <a:r>
              <a:rPr lang="en-US" sz="1000" baseline="0" dirty="0" smtClean="0">
                <a:solidFill>
                  <a:srgbClr val="38ABED">
                    <a:lumMod val="50000"/>
                  </a:srgbClr>
                </a:solidFill>
                <a:cs typeface="Trebuchet MS"/>
              </a:rPr>
              <a:t> CERTIF-ICE Inc.</a:t>
            </a:r>
            <a:endParaRPr lang="en-US" sz="1000" dirty="0">
              <a:solidFill>
                <a:srgbClr val="0C5A86"/>
              </a:solidFill>
              <a:ea typeface="Trebuchet MS" pitchFamily="-112" charset="0"/>
              <a:cs typeface="Trebuchet MS" pitchFamily="-112" charset="0"/>
            </a:endParaRPr>
          </a:p>
        </p:txBody>
      </p:sp>
    </p:spTree>
    <p:extLst>
      <p:ext uri="{BB962C8B-B14F-4D97-AF65-F5344CB8AC3E}">
        <p14:creationId xmlns:p14="http://schemas.microsoft.com/office/powerpoint/2010/main" val="3254272407"/>
      </p:ext>
    </p:extLst>
  </p:cSld>
  <p:clrMap bg1="lt1" tx1="dk1" bg2="lt2" tx2="dk2" accent1="accent1" accent2="accent2" accent3="accent3" accent4="accent4" accent5="accent5" accent6="accent6" hlink="hlink" folHlink="folHlink"/>
  <p:sldLayoutIdLst>
    <p:sldLayoutId id="2147483663" r:id="rId1"/>
    <p:sldLayoutId id="2147483700" r:id="rId2"/>
    <p:sldLayoutId id="2147483729" r:id="rId3"/>
  </p:sldLayoutIdLst>
  <p:hf sldNum="0" hdr="0" dt="0"/>
  <p:txStyles>
    <p:titleStyle>
      <a:lvl1pPr algn="l" rtl="0" eaLnBrk="1" fontAlgn="base" hangingPunct="1">
        <a:spcBef>
          <a:spcPct val="0"/>
        </a:spcBef>
        <a:spcAft>
          <a:spcPct val="0"/>
        </a:spcAft>
        <a:defRPr sz="3800" kern="1200">
          <a:solidFill>
            <a:schemeClr val="bg1"/>
          </a:solidFill>
          <a:latin typeface="+mj-lt"/>
          <a:ea typeface="ＭＳ Ｐゴシック" pitchFamily="-112" charset="-128"/>
          <a:cs typeface="ＭＳ Ｐゴシック" pitchFamily="-112" charset="-128"/>
        </a:defRPr>
      </a:lvl1pPr>
      <a:lvl2pPr algn="l" rtl="0" eaLnBrk="1" fontAlgn="base" hangingPunct="1">
        <a:spcBef>
          <a:spcPct val="0"/>
        </a:spcBef>
        <a:spcAft>
          <a:spcPct val="0"/>
        </a:spcAft>
        <a:defRPr sz="3800">
          <a:solidFill>
            <a:schemeClr val="bg1"/>
          </a:solidFill>
          <a:latin typeface="Trebuchet MS"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3800">
          <a:solidFill>
            <a:schemeClr val="bg1"/>
          </a:solidFill>
          <a:latin typeface="Trebuchet MS"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3800">
          <a:solidFill>
            <a:schemeClr val="bg1"/>
          </a:solidFill>
          <a:latin typeface="Trebuchet MS"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3800">
          <a:solidFill>
            <a:schemeClr val="bg1"/>
          </a:solidFill>
          <a:latin typeface="Trebuchet MS"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3800">
          <a:solidFill>
            <a:schemeClr val="bg1"/>
          </a:solidFill>
          <a:latin typeface="Trebuchet MS" pitchFamily="-112" charset="0"/>
          <a:ea typeface="ＭＳ Ｐゴシック" pitchFamily="-112" charset="-128"/>
          <a:cs typeface="ＭＳ Ｐゴシック" pitchFamily="-112" charset="-128"/>
        </a:defRPr>
      </a:lvl6pPr>
      <a:lvl7pPr marL="914400" algn="l" rtl="0" eaLnBrk="1" fontAlgn="base" hangingPunct="1">
        <a:spcBef>
          <a:spcPct val="0"/>
        </a:spcBef>
        <a:spcAft>
          <a:spcPct val="0"/>
        </a:spcAft>
        <a:defRPr sz="3800">
          <a:solidFill>
            <a:schemeClr val="bg1"/>
          </a:solidFill>
          <a:latin typeface="Trebuchet MS" pitchFamily="-112" charset="0"/>
          <a:ea typeface="ＭＳ Ｐゴシック" pitchFamily="-112" charset="-128"/>
          <a:cs typeface="ＭＳ Ｐゴシック" pitchFamily="-112" charset="-128"/>
        </a:defRPr>
      </a:lvl7pPr>
      <a:lvl8pPr marL="1371600" algn="l" rtl="0" eaLnBrk="1" fontAlgn="base" hangingPunct="1">
        <a:spcBef>
          <a:spcPct val="0"/>
        </a:spcBef>
        <a:spcAft>
          <a:spcPct val="0"/>
        </a:spcAft>
        <a:defRPr sz="3800">
          <a:solidFill>
            <a:schemeClr val="bg1"/>
          </a:solidFill>
          <a:latin typeface="Trebuchet MS" pitchFamily="-112" charset="0"/>
          <a:ea typeface="ＭＳ Ｐゴシック" pitchFamily="-112" charset="-128"/>
          <a:cs typeface="ＭＳ Ｐゴシック" pitchFamily="-112" charset="-128"/>
        </a:defRPr>
      </a:lvl8pPr>
      <a:lvl9pPr marL="1828800" algn="l" rtl="0" eaLnBrk="1" fontAlgn="base" hangingPunct="1">
        <a:spcBef>
          <a:spcPct val="0"/>
        </a:spcBef>
        <a:spcAft>
          <a:spcPct val="0"/>
        </a:spcAft>
        <a:defRPr sz="3800">
          <a:solidFill>
            <a:schemeClr val="bg1"/>
          </a:solidFill>
          <a:latin typeface="Trebuchet MS" pitchFamily="-112" charset="0"/>
          <a:ea typeface="ＭＳ Ｐゴシック" pitchFamily="-112" charset="-128"/>
          <a:cs typeface="ＭＳ Ｐゴシック" pitchFamily="-112" charset="-128"/>
        </a:defRPr>
      </a:lvl9pPr>
    </p:titleStyle>
    <p:bodyStyle>
      <a:lvl1pPr marL="282575" indent="-282575" algn="l" rtl="0" eaLnBrk="1" fontAlgn="base" hangingPunct="1">
        <a:spcBef>
          <a:spcPts val="2000"/>
        </a:spcBef>
        <a:spcAft>
          <a:spcPct val="0"/>
        </a:spcAft>
        <a:buFont typeface="Wingdings 2" pitchFamily="-112" charset="2"/>
        <a:buChar char=""/>
        <a:defRPr sz="2200" kern="1200">
          <a:solidFill>
            <a:schemeClr val="bg1"/>
          </a:solidFill>
          <a:latin typeface="+mn-lt"/>
          <a:ea typeface="ＭＳ Ｐゴシック" pitchFamily="-112" charset="-128"/>
          <a:cs typeface="ＭＳ Ｐゴシック" pitchFamily="-112" charset="-128"/>
        </a:defRPr>
      </a:lvl1pPr>
      <a:lvl2pPr marL="577850" indent="-295275" algn="l" rtl="0" eaLnBrk="1" fontAlgn="base" hangingPunct="1">
        <a:spcBef>
          <a:spcPts val="600"/>
        </a:spcBef>
        <a:spcAft>
          <a:spcPct val="0"/>
        </a:spcAft>
        <a:buFont typeface="Wingdings 2" pitchFamily="-112" charset="2"/>
        <a:buChar char=""/>
        <a:defRPr sz="2000" kern="1200">
          <a:solidFill>
            <a:schemeClr val="bg1"/>
          </a:solidFill>
          <a:latin typeface="+mn-lt"/>
          <a:ea typeface="ＭＳ Ｐゴシック" pitchFamily="-112" charset="-128"/>
          <a:cs typeface="+mn-cs"/>
        </a:defRPr>
      </a:lvl2pPr>
      <a:lvl3pPr marL="860425" indent="-282575" algn="l" rtl="0" eaLnBrk="1" fontAlgn="base" hangingPunct="1">
        <a:spcBef>
          <a:spcPts val="600"/>
        </a:spcBef>
        <a:spcAft>
          <a:spcPct val="0"/>
        </a:spcAft>
        <a:buFont typeface="Wingdings 2" pitchFamily="-112" charset="2"/>
        <a:buChar char=""/>
        <a:defRPr sz="2400" kern="1200">
          <a:solidFill>
            <a:schemeClr val="bg1"/>
          </a:solidFill>
          <a:latin typeface="+mn-lt"/>
          <a:ea typeface="ＭＳ Ｐゴシック" pitchFamily="-112" charset="-128"/>
          <a:cs typeface="+mn-cs"/>
        </a:defRPr>
      </a:lvl3pPr>
      <a:lvl4pPr marL="1143000" indent="-282575" algn="l" rtl="0" eaLnBrk="1" fontAlgn="base" hangingPunct="1">
        <a:spcBef>
          <a:spcPts val="600"/>
        </a:spcBef>
        <a:spcAft>
          <a:spcPct val="0"/>
        </a:spcAft>
        <a:buFont typeface="Wingdings 2" pitchFamily="-112" charset="2"/>
        <a:buChar char=""/>
        <a:defRPr sz="2000" kern="1200">
          <a:solidFill>
            <a:schemeClr val="bg1"/>
          </a:solidFill>
          <a:latin typeface="+mn-lt"/>
          <a:ea typeface="ＭＳ Ｐゴシック" pitchFamily="-112" charset="-128"/>
          <a:cs typeface="+mn-cs"/>
        </a:defRPr>
      </a:lvl4pPr>
      <a:lvl5pPr marL="1425575" indent="-282575" algn="l" rtl="0" eaLnBrk="1" fontAlgn="base" hangingPunct="1">
        <a:spcBef>
          <a:spcPts val="600"/>
        </a:spcBef>
        <a:spcAft>
          <a:spcPct val="0"/>
        </a:spcAft>
        <a:buFont typeface="Wingdings 2" pitchFamily="-112" charset="2"/>
        <a:buChar char=""/>
        <a:defRPr sz="2000" kern="1200">
          <a:solidFill>
            <a:schemeClr val="bg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2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emf"/><Relationship Id="rId3"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tif"/><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3.xml"/><Relationship Id="rId5" Type="http://schemas.openxmlformats.org/officeDocument/2006/relationships/image" Target="../media/image36.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4.xml"/><Relationship Id="rId5" Type="http://schemas.openxmlformats.org/officeDocument/2006/relationships/image" Target="../media/image37.png"/><Relationship Id="rId1" Type="http://schemas.microsoft.com/office/2007/relationships/media" Target="../media/media2.mp4"/><Relationship Id="rId2"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NUL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solidFill>
                  <a:schemeClr val="bg1"/>
                </a:solidFill>
              </a:rPr>
              <a:t>Reduced Order </a:t>
            </a:r>
            <a:r>
              <a:rPr lang="en-CA" dirty="0" smtClean="0">
                <a:solidFill>
                  <a:schemeClr val="bg1"/>
                </a:solidFill>
              </a:rPr>
              <a:t>Modeling for CFD:</a:t>
            </a:r>
            <a:br>
              <a:rPr lang="en-CA" dirty="0" smtClean="0">
                <a:solidFill>
                  <a:schemeClr val="bg1"/>
                </a:solidFill>
              </a:rPr>
            </a:br>
            <a:r>
              <a:rPr lang="en-CA" dirty="0" smtClean="0">
                <a:solidFill>
                  <a:schemeClr val="bg1"/>
                </a:solidFill>
              </a:rPr>
              <a:t>Will Working in 3D </a:t>
            </a:r>
            <a:br>
              <a:rPr lang="en-CA" dirty="0" smtClean="0">
                <a:solidFill>
                  <a:schemeClr val="bg1"/>
                </a:solidFill>
              </a:rPr>
            </a:br>
            <a:r>
              <a:rPr lang="en-CA" dirty="0" smtClean="0">
                <a:solidFill>
                  <a:schemeClr val="bg1"/>
                </a:solidFill>
              </a:rPr>
              <a:t>eventually be Cheaper </a:t>
            </a:r>
            <a:br>
              <a:rPr lang="en-CA" dirty="0" smtClean="0">
                <a:solidFill>
                  <a:schemeClr val="bg1"/>
                </a:solidFill>
              </a:rPr>
            </a:br>
            <a:r>
              <a:rPr lang="en-CA" dirty="0" smtClean="0">
                <a:solidFill>
                  <a:schemeClr val="bg1"/>
                </a:solidFill>
              </a:rPr>
              <a:t>than Working in 2D?</a:t>
            </a:r>
            <a:br>
              <a:rPr lang="en-CA" dirty="0" smtClean="0">
                <a:solidFill>
                  <a:schemeClr val="bg1"/>
                </a:solidFill>
              </a:rPr>
            </a:br>
            <a:r>
              <a:rPr lang="en-CA" dirty="0">
                <a:solidFill>
                  <a:schemeClr val="bg1"/>
                </a:solidFill>
              </a:rPr>
              <a:t/>
            </a:r>
            <a:br>
              <a:rPr lang="en-CA" dirty="0">
                <a:solidFill>
                  <a:schemeClr val="bg1"/>
                </a:solidFill>
              </a:rPr>
            </a:br>
            <a:r>
              <a:rPr lang="en-CA" dirty="0" smtClean="0">
                <a:solidFill>
                  <a:schemeClr val="bg1"/>
                </a:solidFill>
              </a:rPr>
              <a:t>YES</a:t>
            </a:r>
            <a:r>
              <a:rPr lang="mr-IN" dirty="0" smtClean="0">
                <a:solidFill>
                  <a:schemeClr val="bg1"/>
                </a:solidFill>
              </a:rPr>
              <a:t>…</a:t>
            </a:r>
            <a:r>
              <a:rPr lang="en-US" dirty="0" smtClean="0">
                <a:solidFill>
                  <a:schemeClr val="bg1"/>
                </a:solidFill>
              </a:rPr>
              <a:t>.</a:t>
            </a:r>
            <a:r>
              <a:rPr lang="en-CA" dirty="0" smtClean="0">
                <a:solidFill>
                  <a:schemeClr val="bg1"/>
                </a:solidFill>
              </a:rPr>
              <a:t> </a:t>
            </a:r>
            <a:r>
              <a:rPr lang="en-CA" sz="1600" dirty="0">
                <a:solidFill>
                  <a:schemeClr val="bg1"/>
                </a:solidFill>
              </a:rPr>
              <a:t/>
            </a:r>
            <a:br>
              <a:rPr lang="en-CA" sz="1600"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28832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ROM applied to impingement</a:t>
            </a:r>
            <a:r>
              <a:rPr lang="en-CA" sz="1600" dirty="0"/>
              <a:t/>
            </a:r>
            <a:br>
              <a:rPr lang="en-CA" sz="1600" dirty="0"/>
            </a:br>
            <a:endParaRPr lang="en-US" dirty="0"/>
          </a:p>
        </p:txBody>
      </p:sp>
    </p:spTree>
    <p:extLst>
      <p:ext uri="{BB962C8B-B14F-4D97-AF65-F5344CB8AC3E}">
        <p14:creationId xmlns:p14="http://schemas.microsoft.com/office/powerpoint/2010/main" val="243693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SLD-dlr236-wingbeta.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15"/>
          <a:stretch>
            <a:fillRect/>
          </a:stretch>
        </p:blipFill>
        <p:spPr bwMode="auto">
          <a:xfrm>
            <a:off x="827584" y="2996952"/>
            <a:ext cx="609600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3" descr="SLD-dlr236-locati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180" t="54713" r="43234" b="8717"/>
          <a:stretch>
            <a:fillRect/>
          </a:stretch>
        </p:blipFill>
        <p:spPr bwMode="auto">
          <a:xfrm rot="5400000">
            <a:off x="5781278" y="563538"/>
            <a:ext cx="2933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Placeholder 2"/>
          <p:cNvSpPr txBox="1">
            <a:spLocks/>
          </p:cNvSpPr>
          <p:nvPr/>
        </p:nvSpPr>
        <p:spPr bwMode="auto">
          <a:xfrm>
            <a:off x="611560" y="2132856"/>
            <a:ext cx="46259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45720" rIns="45720"/>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just">
              <a:lnSpc>
                <a:spcPct val="90000"/>
              </a:lnSpc>
              <a:spcBef>
                <a:spcPts val="400"/>
              </a:spcBef>
              <a:buClr>
                <a:schemeClr val="accent1"/>
              </a:buClr>
              <a:buSzPct val="68000"/>
              <a:buFont typeface="Wingdings 3" charset="0"/>
              <a:buNone/>
              <a:defRPr/>
            </a:pPr>
            <a:r>
              <a:rPr lang="en-US" sz="1800" smtClean="0">
                <a:solidFill>
                  <a:srgbClr val="0D0D0D"/>
                </a:solidFill>
                <a:latin typeface="+mn-lt"/>
              </a:rPr>
              <a:t>Comparison of collection efficiency at wing sections for CFD and ROM</a:t>
            </a:r>
            <a:endParaRPr lang="en-US" sz="1900" smtClean="0">
              <a:solidFill>
                <a:srgbClr val="0D0D0D"/>
              </a:solidFill>
              <a:latin typeface="Georgia" charset="0"/>
            </a:endParaRPr>
          </a:p>
        </p:txBody>
      </p:sp>
      <p:sp>
        <p:nvSpPr>
          <p:cNvPr id="43012" name="Title 1"/>
          <p:cNvSpPr>
            <a:spLocks noGrp="1"/>
          </p:cNvSpPr>
          <p:nvPr>
            <p:ph type="title"/>
          </p:nvPr>
        </p:nvSpPr>
        <p:spPr/>
        <p:txBody>
          <a:bodyPr/>
          <a:lstStyle/>
          <a:p>
            <a:pPr eaLnBrk="1" hangingPunct="1"/>
            <a:r>
              <a:rPr lang="en-US" smtClean="0">
                <a:latin typeface="Calibri" charset="0"/>
              </a:rPr>
              <a:t>ROM vs. </a:t>
            </a:r>
            <a:r>
              <a:rPr lang="en-US">
                <a:latin typeface="Calibri" charset="0"/>
              </a:rPr>
              <a:t>full CFD: comparison </a:t>
            </a:r>
            <a:r>
              <a:rPr lang="en-US" smtClean="0">
                <a:latin typeface="Calibri" charset="0"/>
              </a:rPr>
              <a:t>of β</a:t>
            </a:r>
            <a:endParaRPr lang="en-US">
              <a:latin typeface="Calibri" charset="0"/>
            </a:endParaRPr>
          </a:p>
        </p:txBody>
      </p:sp>
      <p:sp>
        <p:nvSpPr>
          <p:cNvPr id="8" name="Text Placeholder 2"/>
          <p:cNvSpPr txBox="1">
            <a:spLocks/>
          </p:cNvSpPr>
          <p:nvPr/>
        </p:nvSpPr>
        <p:spPr bwMode="auto">
          <a:xfrm>
            <a:off x="6660059" y="3519239"/>
            <a:ext cx="224155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45720" rIns="45720"/>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just">
              <a:lnSpc>
                <a:spcPct val="90000"/>
              </a:lnSpc>
              <a:spcBef>
                <a:spcPts val="400"/>
              </a:spcBef>
              <a:buClr>
                <a:schemeClr val="accent1"/>
              </a:buClr>
              <a:buSzPct val="68000"/>
              <a:buFont typeface="Wingdings 3" charset="0"/>
              <a:buNone/>
              <a:defRPr/>
            </a:pPr>
            <a:endParaRPr lang="en-US" sz="1900" smtClean="0">
              <a:solidFill>
                <a:srgbClr val="0D0D0D"/>
              </a:solidFill>
              <a:latin typeface="+mn-lt"/>
            </a:endParaRPr>
          </a:p>
          <a:p>
            <a:pPr algn="ctr">
              <a:lnSpc>
                <a:spcPct val="90000"/>
              </a:lnSpc>
              <a:spcBef>
                <a:spcPts val="400"/>
              </a:spcBef>
              <a:buClr>
                <a:schemeClr val="accent1"/>
              </a:buClr>
              <a:buSzPct val="68000"/>
              <a:buFont typeface="Wingdings 3" charset="0"/>
              <a:buNone/>
              <a:defRPr/>
            </a:pPr>
            <a:r>
              <a:rPr lang="en-US" sz="1900" smtClean="0">
                <a:solidFill>
                  <a:srgbClr val="0D0D0D"/>
                </a:solidFill>
                <a:latin typeface="+mn-lt"/>
              </a:rPr>
              <a:t>60 seconds on 1 CPU </a:t>
            </a:r>
          </a:p>
          <a:p>
            <a:pPr algn="ctr">
              <a:lnSpc>
                <a:spcPct val="90000"/>
              </a:lnSpc>
              <a:spcBef>
                <a:spcPts val="400"/>
              </a:spcBef>
              <a:buClr>
                <a:schemeClr val="accent1"/>
              </a:buClr>
              <a:buSzPct val="68000"/>
              <a:buFont typeface="Wingdings 3" charset="0"/>
              <a:buNone/>
              <a:defRPr/>
            </a:pPr>
            <a:r>
              <a:rPr lang="en-US" sz="1900" smtClean="0">
                <a:solidFill>
                  <a:srgbClr val="0D0D0D"/>
                </a:solidFill>
                <a:latin typeface="+mn-lt"/>
              </a:rPr>
              <a:t>vs. </a:t>
            </a:r>
          </a:p>
          <a:p>
            <a:pPr algn="ctr">
              <a:lnSpc>
                <a:spcPct val="90000"/>
              </a:lnSpc>
              <a:spcBef>
                <a:spcPts val="400"/>
              </a:spcBef>
              <a:buClr>
                <a:schemeClr val="accent1"/>
              </a:buClr>
              <a:buSzPct val="68000"/>
              <a:buFont typeface="Wingdings 3" charset="0"/>
              <a:buNone/>
              <a:defRPr/>
            </a:pPr>
            <a:r>
              <a:rPr lang="en-US" sz="1900" smtClean="0">
                <a:solidFill>
                  <a:srgbClr val="0D0D0D"/>
                </a:solidFill>
                <a:latin typeface="+mn-lt"/>
              </a:rPr>
              <a:t>68 hours on 64 CPUs</a:t>
            </a:r>
          </a:p>
          <a:p>
            <a:pPr algn="just">
              <a:lnSpc>
                <a:spcPct val="90000"/>
              </a:lnSpc>
              <a:spcBef>
                <a:spcPts val="400"/>
              </a:spcBef>
              <a:buClr>
                <a:schemeClr val="accent1"/>
              </a:buClr>
              <a:buSzPct val="68000"/>
              <a:buFont typeface="Wingdings 3" charset="0"/>
              <a:buNone/>
              <a:defRPr/>
            </a:pPr>
            <a:endParaRPr lang="en-US" sz="1900" smtClean="0">
              <a:solidFill>
                <a:srgbClr val="0D0D0D"/>
              </a:solidFill>
              <a:latin typeface="Georgia" charset="0"/>
            </a:endParaRPr>
          </a:p>
        </p:txBody>
      </p:sp>
    </p:spTree>
    <p:extLst>
      <p:ext uri="{BB962C8B-B14F-4D97-AF65-F5344CB8AC3E}">
        <p14:creationId xmlns:p14="http://schemas.microsoft.com/office/powerpoint/2010/main" val="939265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3407" y="1412776"/>
            <a:ext cx="6228184" cy="864096"/>
          </a:xfrm>
          <a:prstGeom prst="rect">
            <a:avLst/>
          </a:prstGeom>
          <a:gradFill flip="none" rotWithShape="1">
            <a:gsLst>
              <a:gs pos="54000">
                <a:schemeClr val="bg1"/>
              </a:gs>
              <a:gs pos="100000">
                <a:srgbClr val="000000">
                  <a:alpha val="0"/>
                </a:srgbClr>
              </a:gs>
            </a:gsLst>
            <a:lin ang="16200000" scaled="0"/>
            <a:tileRect/>
          </a:gradFill>
          <a:ln>
            <a:noFill/>
          </a:ln>
          <a:effectLst/>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4036" name="Picture 2" descr="SLD-dlr236-location.jpg"/>
          <p:cNvPicPr>
            <a:picLocks noChangeAspect="1"/>
          </p:cNvPicPr>
          <p:nvPr/>
        </p:nvPicPr>
        <p:blipFill>
          <a:blip r:embed="rId2">
            <a:extLst>
              <a:ext uri="{28A0092B-C50C-407E-A947-70E740481C1C}">
                <a14:useLocalDpi xmlns:a14="http://schemas.microsoft.com/office/drawing/2010/main" val="0"/>
              </a:ext>
            </a:extLst>
          </a:blip>
          <a:srcRect l="11180" t="15710" r="43234" b="45293"/>
          <a:stretch>
            <a:fillRect/>
          </a:stretch>
        </p:blipFill>
        <p:spPr bwMode="auto">
          <a:xfrm rot="5400000">
            <a:off x="689103" y="1352873"/>
            <a:ext cx="2473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descr="SLD-dlr236-nac2beta.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9866" y="3861123"/>
            <a:ext cx="45434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3" descr="SLD-dlr236-nac1beta.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7791" y="1484635"/>
            <a:ext cx="4498975"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Placeholder 2"/>
          <p:cNvSpPr txBox="1">
            <a:spLocks/>
          </p:cNvSpPr>
          <p:nvPr/>
        </p:nvSpPr>
        <p:spPr bwMode="auto">
          <a:xfrm>
            <a:off x="5923091" y="4069085"/>
            <a:ext cx="2209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45720" rIns="45720"/>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spcBef>
                <a:spcPts val="400"/>
              </a:spcBef>
              <a:buClr>
                <a:schemeClr val="accent1"/>
              </a:buClr>
              <a:buSzPct val="68000"/>
              <a:buFont typeface="Wingdings 3" charset="0"/>
              <a:buNone/>
              <a:defRPr/>
            </a:pPr>
            <a:r>
              <a:rPr lang="en-US" sz="1800" smtClean="0">
                <a:solidFill>
                  <a:srgbClr val="0D0D0D"/>
                </a:solidFill>
                <a:latin typeface="+mn-lt"/>
              </a:rPr>
              <a:t>Comparison of collection efficiency at pylon-nacelle for CFD and ROM</a:t>
            </a:r>
          </a:p>
        </p:txBody>
      </p:sp>
      <p:sp>
        <p:nvSpPr>
          <p:cNvPr id="44040" name="Title 1"/>
          <p:cNvSpPr>
            <a:spLocks noGrp="1"/>
          </p:cNvSpPr>
          <p:nvPr>
            <p:ph type="title"/>
          </p:nvPr>
        </p:nvSpPr>
        <p:spPr/>
        <p:txBody>
          <a:bodyPr/>
          <a:lstStyle/>
          <a:p>
            <a:pPr eaLnBrk="1" hangingPunct="1"/>
            <a:r>
              <a:rPr lang="en-US" smtClean="0">
                <a:latin typeface="Calibri" charset="0"/>
              </a:rPr>
              <a:t>ROM vs. </a:t>
            </a:r>
            <a:r>
              <a:rPr lang="en-US">
                <a:latin typeface="Calibri" charset="0"/>
              </a:rPr>
              <a:t>full CFD: comparison </a:t>
            </a:r>
            <a:r>
              <a:rPr lang="en-US" smtClean="0">
                <a:latin typeface="Calibri" charset="0"/>
              </a:rPr>
              <a:t>of β</a:t>
            </a:r>
            <a:endParaRPr lang="en-US">
              <a:latin typeface="Calibri" charset="0"/>
            </a:endParaRPr>
          </a:p>
        </p:txBody>
      </p:sp>
    </p:spTree>
    <p:extLst>
      <p:ext uri="{BB962C8B-B14F-4D97-AF65-F5344CB8AC3E}">
        <p14:creationId xmlns:p14="http://schemas.microsoft.com/office/powerpoint/2010/main" val="79305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ROM applied to ice accretion</a:t>
            </a:r>
            <a:r>
              <a:rPr lang="en-CA" sz="1600" dirty="0"/>
              <a:t/>
            </a:r>
            <a:br>
              <a:rPr lang="en-CA" sz="1600" dirty="0"/>
            </a:br>
            <a:endParaRPr lang="en-US" dirty="0"/>
          </a:p>
        </p:txBody>
      </p:sp>
    </p:spTree>
    <p:extLst>
      <p:ext uri="{BB962C8B-B14F-4D97-AF65-F5344CB8AC3E}">
        <p14:creationId xmlns:p14="http://schemas.microsoft.com/office/powerpoint/2010/main" val="499622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Aero-icing for DLR-F6 via ROM</a:t>
            </a:r>
            <a:endParaRPr lang="en-US"/>
          </a:p>
        </p:txBody>
      </p:sp>
      <p:pic>
        <p:nvPicPr>
          <p:cNvPr id="12" name="Picture 11" descr="dlrF6-grid.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085" y="2657365"/>
            <a:ext cx="5427283" cy="2671893"/>
          </a:xfrm>
          <a:prstGeom prst="rect">
            <a:avLst/>
          </a:prstGeom>
        </p:spPr>
      </p:pic>
      <p:pic>
        <p:nvPicPr>
          <p:cNvPr id="13" name="Picture 12" descr="dlrf6-snapshots.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2388" y="1772816"/>
            <a:ext cx="4136116" cy="3681249"/>
          </a:xfrm>
          <a:prstGeom prst="rect">
            <a:avLst/>
          </a:prstGeom>
        </p:spPr>
      </p:pic>
      <p:sp>
        <p:nvSpPr>
          <p:cNvPr id="15" name="Rectangle 14"/>
          <p:cNvSpPr/>
          <p:nvPr/>
        </p:nvSpPr>
        <p:spPr>
          <a:xfrm>
            <a:off x="489493" y="5550471"/>
            <a:ext cx="8122388" cy="584776"/>
          </a:xfrm>
          <a:prstGeom prst="rect">
            <a:avLst/>
          </a:prstGeom>
        </p:spPr>
        <p:txBody>
          <a:bodyPr wrap="square">
            <a:spAutoFit/>
          </a:bodyPr>
          <a:lstStyle/>
          <a:p>
            <a:pPr algn="ctr"/>
            <a:r>
              <a:rPr lang="en-US" sz="1600" smtClean="0">
                <a:solidFill>
                  <a:srgbClr val="000000"/>
                </a:solidFill>
                <a:latin typeface="Corbel"/>
                <a:cs typeface="Corbel"/>
              </a:rPr>
              <a:t>Mesh 2,281,111 nodes, 1,875,932 tetra and 3,823,680 prisms (left). </a:t>
            </a:r>
          </a:p>
          <a:p>
            <a:pPr algn="ctr"/>
            <a:r>
              <a:rPr lang="en-US" sz="1600" smtClean="0">
                <a:solidFill>
                  <a:srgbClr val="000000"/>
                </a:solidFill>
                <a:latin typeface="Corbel"/>
                <a:cs typeface="Corbel"/>
              </a:rPr>
              <a:t>Snapshots arrangement and target (red point) position (right)</a:t>
            </a:r>
            <a:endParaRPr lang="en-US" sz="1600">
              <a:solidFill>
                <a:srgbClr val="000000"/>
              </a:solidFill>
              <a:latin typeface="Corbel"/>
              <a:cs typeface="Corbel"/>
            </a:endParaRPr>
          </a:p>
        </p:txBody>
      </p:sp>
      <p:sp>
        <p:nvSpPr>
          <p:cNvPr id="16" name="Rectangle 15"/>
          <p:cNvSpPr/>
          <p:nvPr/>
        </p:nvSpPr>
        <p:spPr>
          <a:xfrm>
            <a:off x="564411" y="1615733"/>
            <a:ext cx="3986276" cy="877163"/>
          </a:xfrm>
          <a:prstGeom prst="rect">
            <a:avLst/>
          </a:prstGeom>
        </p:spPr>
        <p:txBody>
          <a:bodyPr wrap="square">
            <a:spAutoFit/>
          </a:bodyPr>
          <a:lstStyle/>
          <a:p>
            <a:r>
              <a:rPr lang="en-US" sz="1600">
                <a:latin typeface="+mn-lt"/>
                <a:cs typeface="Corbel"/>
              </a:rPr>
              <a:t>Parameters: </a:t>
            </a:r>
            <a:r>
              <a:rPr lang="en-US" sz="1600" smtClean="0">
                <a:latin typeface="+mn-lt"/>
                <a:cs typeface="Corbel"/>
              </a:rPr>
              <a:t>Mach, LWC (g/m</a:t>
            </a:r>
            <a:r>
              <a:rPr lang="en-US" sz="1600" baseline="30000" smtClean="0">
                <a:latin typeface="+mn-lt"/>
                <a:cs typeface="Corbel"/>
              </a:rPr>
              <a:t>3</a:t>
            </a:r>
            <a:r>
              <a:rPr lang="en-US" sz="1600" smtClean="0">
                <a:latin typeface="+mn-lt"/>
                <a:cs typeface="Corbel"/>
              </a:rPr>
              <a:t>), time (s)</a:t>
            </a:r>
          </a:p>
          <a:p>
            <a:r>
              <a:rPr lang="en-US" sz="1600">
                <a:latin typeface="+mn-lt"/>
                <a:cs typeface="Corbel"/>
              </a:rPr>
              <a:t>Data</a:t>
            </a:r>
            <a:r>
              <a:rPr lang="en-US" sz="1600" smtClean="0">
                <a:latin typeface="+mn-lt"/>
                <a:cs typeface="Corbel"/>
              </a:rPr>
              <a:t>: Surface </a:t>
            </a:r>
            <a:r>
              <a:rPr lang="en-US" sz="1600">
                <a:latin typeface="+mn-lt"/>
                <a:cs typeface="Corbel"/>
              </a:rPr>
              <a:t>mesh after ice </a:t>
            </a:r>
            <a:r>
              <a:rPr lang="en-US" sz="1600" smtClean="0">
                <a:latin typeface="+mn-lt"/>
                <a:cs typeface="Corbel"/>
              </a:rPr>
              <a:t>accretion</a:t>
            </a:r>
          </a:p>
          <a:p>
            <a:endParaRPr lang="en-US" sz="300" smtClean="0">
              <a:latin typeface="+mn-lt"/>
              <a:cs typeface="Corbel"/>
            </a:endParaRPr>
          </a:p>
          <a:p>
            <a:r>
              <a:rPr lang="en-US" sz="1600" smtClean="0">
                <a:latin typeface="+mn-lt"/>
                <a:cs typeface="Corbel"/>
              </a:rPr>
              <a:t>36 Snapshots have been used</a:t>
            </a:r>
            <a:endParaRPr lang="en-US" sz="1600">
              <a:latin typeface="+mn-lt"/>
              <a:cs typeface="Corbel"/>
            </a:endParaRPr>
          </a:p>
        </p:txBody>
      </p:sp>
      <p:sp>
        <p:nvSpPr>
          <p:cNvPr id="17" name="Rectangle 16"/>
          <p:cNvSpPr/>
          <p:nvPr/>
        </p:nvSpPr>
        <p:spPr>
          <a:xfrm>
            <a:off x="4868178" y="1481587"/>
            <a:ext cx="3986276" cy="369332"/>
          </a:xfrm>
          <a:prstGeom prst="rect">
            <a:avLst/>
          </a:prstGeom>
        </p:spPr>
        <p:txBody>
          <a:bodyPr wrap="square">
            <a:spAutoFit/>
          </a:bodyPr>
          <a:lstStyle/>
          <a:p>
            <a:pPr algn="ctr"/>
            <a:r>
              <a:rPr lang="en-US" sz="1800" smtClean="0">
                <a:latin typeface="+mn-lt"/>
                <a:cs typeface="Corbel"/>
              </a:rPr>
              <a:t>AoA= 5</a:t>
            </a:r>
            <a:r>
              <a:rPr lang="en-US" sz="1800" baseline="30000" smtClean="0">
                <a:latin typeface="+mn-lt"/>
                <a:cs typeface="Corbel"/>
              </a:rPr>
              <a:t>o</a:t>
            </a:r>
            <a:r>
              <a:rPr lang="en-US" sz="1800" smtClean="0">
                <a:latin typeface="+mn-lt"/>
                <a:cs typeface="Corbel"/>
              </a:rPr>
              <a:t>  T=263 K  MVD = 20 μm</a:t>
            </a:r>
            <a:endParaRPr lang="en-US" sz="1800">
              <a:latin typeface="+mn-lt"/>
              <a:cs typeface="Corbel"/>
            </a:endParaRPr>
          </a:p>
        </p:txBody>
      </p:sp>
      <p:sp>
        <p:nvSpPr>
          <p:cNvPr id="3" name="Oval 2"/>
          <p:cNvSpPr>
            <a:spLocks noChangeAspect="1"/>
          </p:cNvSpPr>
          <p:nvPr/>
        </p:nvSpPr>
        <p:spPr>
          <a:xfrm>
            <a:off x="7236296" y="3933056"/>
            <a:ext cx="180000" cy="180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mtClean="0"/>
          </a:p>
        </p:txBody>
      </p:sp>
    </p:spTree>
    <p:extLst>
      <p:ext uri="{BB962C8B-B14F-4D97-AF65-F5344CB8AC3E}">
        <p14:creationId xmlns:p14="http://schemas.microsoft.com/office/powerpoint/2010/main" val="1048620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FF"/>
                </a:solidFill>
              </a:rPr>
              <a:t>DLR-F6 – 3D Aero-icing, ice profile at selected cuts</a:t>
            </a:r>
            <a:endParaRPr lang="en-US" sz="2400" dirty="0">
              <a:solidFill>
                <a:srgbClr val="FFFFFF"/>
              </a:solidFill>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789112" y="1158962"/>
            <a:ext cx="5591175" cy="251841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801812" y="3619500"/>
            <a:ext cx="5591175" cy="2518410"/>
          </a:xfrm>
          <a:prstGeom prst="rect">
            <a:avLst/>
          </a:prstGeom>
        </p:spPr>
      </p:pic>
    </p:spTree>
    <p:extLst>
      <p:ext uri="{BB962C8B-B14F-4D97-AF65-F5344CB8AC3E}">
        <p14:creationId xmlns:p14="http://schemas.microsoft.com/office/powerpoint/2010/main" val="2891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DLR-F6: ROM vs CFD</a:t>
            </a:r>
            <a:endParaRPr lang="en-US"/>
          </a:p>
        </p:txBody>
      </p:sp>
      <p:sp>
        <p:nvSpPr>
          <p:cNvPr id="8" name="Rectangle 7"/>
          <p:cNvSpPr/>
          <p:nvPr/>
        </p:nvSpPr>
        <p:spPr>
          <a:xfrm>
            <a:off x="6520436" y="3429000"/>
            <a:ext cx="2623564" cy="1569660"/>
          </a:xfrm>
          <a:prstGeom prst="rect">
            <a:avLst/>
          </a:prstGeom>
        </p:spPr>
        <p:txBody>
          <a:bodyPr wrap="square">
            <a:spAutoFit/>
          </a:bodyPr>
          <a:lstStyle/>
          <a:p>
            <a:pPr algn="ctr"/>
            <a:r>
              <a:rPr lang="en-US" sz="1600" smtClean="0">
                <a:solidFill>
                  <a:srgbClr val="000000"/>
                </a:solidFill>
                <a:latin typeface="Corbel"/>
                <a:cs typeface="Corbel"/>
              </a:rPr>
              <a:t>CFD </a:t>
            </a:r>
          </a:p>
          <a:p>
            <a:pPr algn="ctr"/>
            <a:r>
              <a:rPr lang="en-US" sz="1600" i="1" u="sng" smtClean="0">
                <a:solidFill>
                  <a:srgbClr val="000000"/>
                </a:solidFill>
                <a:latin typeface="Corbel"/>
                <a:cs typeface="Corbel"/>
              </a:rPr>
              <a:t>9 hours on 64 CPU </a:t>
            </a:r>
            <a:r>
              <a:rPr lang="en-US" sz="1600" smtClean="0">
                <a:solidFill>
                  <a:srgbClr val="000000"/>
                </a:solidFill>
                <a:latin typeface="Corbel"/>
                <a:cs typeface="Corbel"/>
              </a:rPr>
              <a:t>(left) </a:t>
            </a:r>
          </a:p>
          <a:p>
            <a:pPr algn="ctr"/>
            <a:endParaRPr lang="en-US" sz="1600" smtClean="0">
              <a:solidFill>
                <a:srgbClr val="000000"/>
              </a:solidFill>
              <a:latin typeface="Corbel"/>
              <a:cs typeface="Corbel"/>
            </a:endParaRPr>
          </a:p>
          <a:p>
            <a:pPr algn="ctr"/>
            <a:endParaRPr lang="en-US" sz="1600">
              <a:solidFill>
                <a:srgbClr val="000000"/>
              </a:solidFill>
              <a:latin typeface="Corbel"/>
              <a:cs typeface="Corbel"/>
            </a:endParaRPr>
          </a:p>
          <a:p>
            <a:pPr algn="ctr"/>
            <a:r>
              <a:rPr lang="en-US" sz="1600" smtClean="0">
                <a:solidFill>
                  <a:srgbClr val="000000"/>
                </a:solidFill>
                <a:latin typeface="Corbel"/>
                <a:cs typeface="Corbel"/>
              </a:rPr>
              <a:t>ROM </a:t>
            </a:r>
          </a:p>
          <a:p>
            <a:pPr algn="ctr"/>
            <a:r>
              <a:rPr lang="en-US" sz="1600" i="1" u="sng" smtClean="0">
                <a:solidFill>
                  <a:srgbClr val="000000"/>
                </a:solidFill>
                <a:latin typeface="Corbel"/>
                <a:cs typeface="Corbel"/>
              </a:rPr>
              <a:t>25 s on 1 CPU </a:t>
            </a:r>
            <a:r>
              <a:rPr lang="en-US" sz="1600" smtClean="0">
                <a:solidFill>
                  <a:srgbClr val="000000"/>
                </a:solidFill>
                <a:latin typeface="Corbel"/>
                <a:cs typeface="Corbel"/>
              </a:rPr>
              <a:t>(right)</a:t>
            </a:r>
            <a:endParaRPr lang="en-US" sz="1600">
              <a:solidFill>
                <a:srgbClr val="000000"/>
              </a:solidFill>
              <a:latin typeface="Corbel"/>
              <a:cs typeface="Corbel"/>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467544" y="1556792"/>
            <a:ext cx="6130925" cy="2231390"/>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467544" y="3789040"/>
            <a:ext cx="6084570" cy="2170430"/>
          </a:xfrm>
          <a:prstGeom prst="rect">
            <a:avLst/>
          </a:prstGeom>
        </p:spPr>
      </p:pic>
    </p:spTree>
    <p:extLst>
      <p:ext uri="{BB962C8B-B14F-4D97-AF65-F5344CB8AC3E}">
        <p14:creationId xmlns:p14="http://schemas.microsoft.com/office/powerpoint/2010/main" val="91272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ROM applied to experimental measurements</a:t>
            </a:r>
            <a:r>
              <a:rPr lang="en-CA" sz="1600" dirty="0"/>
              <a:t/>
            </a:r>
            <a:br>
              <a:rPr lang="en-CA" sz="1600" dirty="0"/>
            </a:br>
            <a:endParaRPr lang="en-US" dirty="0"/>
          </a:p>
        </p:txBody>
      </p:sp>
    </p:spTree>
    <p:extLst>
      <p:ext uri="{BB962C8B-B14F-4D97-AF65-F5344CB8AC3E}">
        <p14:creationId xmlns:p14="http://schemas.microsoft.com/office/powerpoint/2010/main" val="1088013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ROM with experimental data</a:t>
            </a:r>
            <a:endParaRPr lang="en-US"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014" t="44815" r="33359" b="9968"/>
          <a:stretch/>
        </p:blipFill>
        <p:spPr bwMode="auto">
          <a:xfrm rot="5400000">
            <a:off x="1530340" y="1531950"/>
            <a:ext cx="2807420" cy="3226499"/>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735" r="33308" b="55244"/>
          <a:stretch/>
        </p:blipFill>
        <p:spPr bwMode="auto">
          <a:xfrm rot="5400000">
            <a:off x="4644132" y="1608653"/>
            <a:ext cx="2830330" cy="3095999"/>
          </a:xfrm>
          <a:prstGeom prst="rect">
            <a:avLst/>
          </a:prstGeom>
          <a:ln>
            <a:noFill/>
          </a:ln>
          <a:extLst>
            <a:ext uri="{53640926-AAD7-44D8-BBD7-CCE9431645EC}">
              <a14:shadowObscured xmlns:a14="http://schemas.microsoft.com/office/drawing/2010/main"/>
            </a:ext>
          </a:extLst>
        </p:spPr>
      </p:pic>
      <p:sp>
        <p:nvSpPr>
          <p:cNvPr id="10" name="Text Placeholder 2"/>
          <p:cNvSpPr txBox="1">
            <a:spLocks/>
          </p:cNvSpPr>
          <p:nvPr/>
        </p:nvSpPr>
        <p:spPr bwMode="auto">
          <a:xfrm>
            <a:off x="1107697" y="1019262"/>
            <a:ext cx="6604000" cy="77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45720" r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400"/>
              </a:spcBef>
              <a:buClr>
                <a:schemeClr val="accent1"/>
              </a:buClr>
              <a:buSzPct val="68000"/>
              <a:buFont typeface="Wingdings 3" charset="0"/>
              <a:buNone/>
            </a:pPr>
            <a:r>
              <a:rPr lang="en-US" sz="1800" dirty="0" smtClean="0">
                <a:solidFill>
                  <a:srgbClr val="0D0D0D"/>
                </a:solidFill>
                <a:latin typeface="Corbel"/>
                <a:cs typeface="Corbel"/>
              </a:rPr>
              <a:t>ROM can be used as an aid to experimental campaigns where the measured data are used as snapshots</a:t>
            </a:r>
            <a:endParaRPr lang="en-US" sz="1800" dirty="0">
              <a:solidFill>
                <a:srgbClr val="0D0D0D"/>
              </a:solidFill>
              <a:latin typeface="Corbel"/>
              <a:cs typeface="Corbel"/>
            </a:endParaRPr>
          </a:p>
        </p:txBody>
      </p:sp>
      <p:sp>
        <p:nvSpPr>
          <p:cNvPr id="11" name="Text Placeholder 2"/>
          <p:cNvSpPr txBox="1">
            <a:spLocks/>
          </p:cNvSpPr>
          <p:nvPr/>
        </p:nvSpPr>
        <p:spPr bwMode="auto">
          <a:xfrm>
            <a:off x="1285497" y="4562562"/>
            <a:ext cx="6604000" cy="12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45720" r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400"/>
              </a:spcBef>
              <a:buClr>
                <a:schemeClr val="accent1"/>
              </a:buClr>
              <a:buSzPct val="68000"/>
            </a:pPr>
            <a:r>
              <a:rPr lang="en-US" sz="1800" dirty="0" smtClean="0">
                <a:solidFill>
                  <a:srgbClr val="0D0D0D"/>
                </a:solidFill>
                <a:latin typeface="Corbel"/>
                <a:cs typeface="Corbel"/>
              </a:rPr>
              <a:t>An experimental campaign in the IRT facility used 5 parameters</a:t>
            </a:r>
            <a:r>
              <a:rPr lang="en-US" sz="1800" dirty="0">
                <a:solidFill>
                  <a:srgbClr val="0D0D0D"/>
                </a:solidFill>
                <a:latin typeface="Corbel"/>
                <a:cs typeface="Corbel"/>
              </a:rPr>
              <a:t>:  </a:t>
            </a:r>
            <a:r>
              <a:rPr lang="en-US" sz="1800" dirty="0">
                <a:solidFill>
                  <a:srgbClr val="B90202"/>
                </a:solidFill>
                <a:latin typeface="Corbel"/>
                <a:cs typeface="Corbel"/>
              </a:rPr>
              <a:t>velocity, total temperature, LWC, MVD and spray time </a:t>
            </a:r>
            <a:endParaRPr lang="en-US" sz="1800" dirty="0" smtClean="0">
              <a:solidFill>
                <a:srgbClr val="B90202"/>
              </a:solidFill>
              <a:latin typeface="Corbel"/>
              <a:cs typeface="Corbel"/>
            </a:endParaRPr>
          </a:p>
          <a:p>
            <a:pPr algn="ctr">
              <a:spcBef>
                <a:spcPts val="400"/>
              </a:spcBef>
              <a:buClr>
                <a:schemeClr val="accent1"/>
              </a:buClr>
              <a:buSzPct val="68000"/>
            </a:pPr>
            <a:r>
              <a:rPr lang="en-US" sz="1800" dirty="0" smtClean="0">
                <a:latin typeface="Corbel"/>
                <a:cs typeface="Corbel"/>
              </a:rPr>
              <a:t>to get 15 snapshots (upper figures)</a:t>
            </a:r>
          </a:p>
          <a:p>
            <a:pPr algn="ctr">
              <a:spcBef>
                <a:spcPts val="400"/>
              </a:spcBef>
              <a:buClr>
                <a:schemeClr val="accent1"/>
              </a:buClr>
              <a:buSzPct val="68000"/>
            </a:pPr>
            <a:endParaRPr lang="en-US" sz="800" dirty="0" smtClean="0">
              <a:solidFill>
                <a:srgbClr val="0D0D0D"/>
              </a:solidFill>
              <a:latin typeface="Corbel"/>
              <a:cs typeface="Corbel"/>
            </a:endParaRPr>
          </a:p>
          <a:p>
            <a:pPr algn="ctr">
              <a:spcBef>
                <a:spcPts val="400"/>
              </a:spcBef>
              <a:buClr>
                <a:schemeClr val="accent1"/>
              </a:buClr>
              <a:buSzPct val="68000"/>
            </a:pPr>
            <a:r>
              <a:rPr lang="en-US" sz="1800" dirty="0" smtClean="0">
                <a:solidFill>
                  <a:srgbClr val="0D0D0D"/>
                </a:solidFill>
                <a:latin typeface="Corbel"/>
                <a:cs typeface="Corbel"/>
              </a:rPr>
              <a:t>The interested output is </a:t>
            </a:r>
            <a:r>
              <a:rPr lang="en-US" sz="1800" dirty="0" smtClean="0">
                <a:solidFill>
                  <a:srgbClr val="B90202"/>
                </a:solidFill>
                <a:latin typeface="Corbel"/>
                <a:cs typeface="Corbel"/>
              </a:rPr>
              <a:t>ice thickness</a:t>
            </a:r>
            <a:r>
              <a:rPr lang="en-US" sz="1800" dirty="0" smtClean="0">
                <a:solidFill>
                  <a:srgbClr val="0D0D0D"/>
                </a:solidFill>
                <a:latin typeface="Corbel"/>
                <a:cs typeface="Corbel"/>
              </a:rPr>
              <a:t> at</a:t>
            </a:r>
          </a:p>
          <a:p>
            <a:pPr algn="ctr">
              <a:spcBef>
                <a:spcPts val="400"/>
              </a:spcBef>
              <a:buClr>
                <a:schemeClr val="accent1"/>
              </a:buClr>
              <a:buSzPct val="68000"/>
            </a:pPr>
            <a:r>
              <a:rPr lang="en-US" sz="1800" dirty="0" smtClean="0">
                <a:solidFill>
                  <a:srgbClr val="0D0D0D"/>
                </a:solidFill>
                <a:latin typeface="Corbel"/>
                <a:cs typeface="Corbel"/>
              </a:rPr>
              <a:t> locations </a:t>
            </a:r>
            <a:r>
              <a:rPr lang="en-US" sz="1800" b="1" dirty="0" smtClean="0">
                <a:solidFill>
                  <a:srgbClr val="0D0D0D"/>
                </a:solidFill>
                <a:latin typeface="Corbel"/>
                <a:cs typeface="Corbel"/>
              </a:rPr>
              <a:t>E</a:t>
            </a:r>
            <a:r>
              <a:rPr lang="en-US" sz="1800" dirty="0" smtClean="0">
                <a:solidFill>
                  <a:srgbClr val="0D0D0D"/>
                </a:solidFill>
                <a:latin typeface="Corbel"/>
                <a:cs typeface="Corbel"/>
              </a:rPr>
              <a:t> and </a:t>
            </a:r>
            <a:r>
              <a:rPr lang="en-US" sz="1800" b="1" dirty="0" smtClean="0">
                <a:solidFill>
                  <a:srgbClr val="0D0D0D"/>
                </a:solidFill>
                <a:latin typeface="Corbel"/>
                <a:cs typeface="Corbel"/>
              </a:rPr>
              <a:t>F </a:t>
            </a:r>
            <a:r>
              <a:rPr lang="en-US" sz="1800" dirty="0" smtClean="0">
                <a:solidFill>
                  <a:srgbClr val="0D0D0D"/>
                </a:solidFill>
                <a:latin typeface="Corbel"/>
                <a:cs typeface="Corbel"/>
              </a:rPr>
              <a:t>in the parameter space (right picture)</a:t>
            </a:r>
            <a:endParaRPr lang="en-US" sz="1800" b="1" dirty="0">
              <a:solidFill>
                <a:srgbClr val="0D0D0D"/>
              </a:solidFill>
              <a:latin typeface="Corbel"/>
              <a:cs typeface="Corbel"/>
            </a:endParaRPr>
          </a:p>
        </p:txBody>
      </p:sp>
    </p:spTree>
    <p:extLst>
      <p:ext uri="{BB962C8B-B14F-4D97-AF65-F5344CB8AC3E}">
        <p14:creationId xmlns:p14="http://schemas.microsoft.com/office/powerpoint/2010/main" val="2051769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ROM with experimental data, verification at target points</a:t>
            </a:r>
            <a:endParaRPr lang="en-US" sz="2400" dirty="0"/>
          </a:p>
        </p:txBody>
      </p:sp>
      <p:pic>
        <p:nvPicPr>
          <p:cNvPr id="8" name="Picture 7"/>
          <p:cNvPicPr/>
          <p:nvPr/>
        </p:nvPicPr>
        <p:blipFill rotWithShape="1">
          <a:blip r:embed="rId2">
            <a:extLst>
              <a:ext uri="{28A0092B-C50C-407E-A947-70E740481C1C}">
                <a14:useLocalDpi xmlns:a14="http://schemas.microsoft.com/office/drawing/2010/main" val="0"/>
              </a:ext>
            </a:extLst>
          </a:blip>
          <a:srcRect l="13486" t="3825" r="32337" b="9499"/>
          <a:stretch/>
        </p:blipFill>
        <p:spPr bwMode="auto">
          <a:xfrm rot="5400000">
            <a:off x="1923514" y="-622749"/>
            <a:ext cx="2807335" cy="5761159"/>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3">
            <a:extLst>
              <a:ext uri="{28A0092B-C50C-407E-A947-70E740481C1C}">
                <a14:useLocalDpi xmlns:a14="http://schemas.microsoft.com/office/drawing/2010/main" val="0"/>
              </a:ext>
            </a:extLst>
          </a:blip>
          <a:srcRect l="13217" t="3232" r="32455" b="9701"/>
          <a:stretch/>
        </p:blipFill>
        <p:spPr bwMode="auto">
          <a:xfrm rot="5400000">
            <a:off x="1966595" y="2038667"/>
            <a:ext cx="2809875" cy="582866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6997700" y="2362200"/>
            <a:ext cx="184666" cy="369332"/>
          </a:xfrm>
          <a:prstGeom prst="rect">
            <a:avLst/>
          </a:prstGeom>
          <a:noFill/>
        </p:spPr>
        <p:txBody>
          <a:bodyPr wrap="none" rtlCol="0">
            <a:spAutoFit/>
          </a:bodyPr>
          <a:lstStyle/>
          <a:p>
            <a:endParaRPr lang="en-US" dirty="0"/>
          </a:p>
        </p:txBody>
      </p:sp>
      <p:sp>
        <p:nvSpPr>
          <p:cNvPr id="10" name="Text Placeholder 2"/>
          <p:cNvSpPr txBox="1">
            <a:spLocks/>
          </p:cNvSpPr>
          <p:nvPr/>
        </p:nvSpPr>
        <p:spPr bwMode="auto">
          <a:xfrm>
            <a:off x="6388099" y="2997200"/>
            <a:ext cx="2453897" cy="109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45720" r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400"/>
              </a:spcBef>
              <a:buClr>
                <a:schemeClr val="accent1"/>
              </a:buClr>
              <a:buSzPct val="68000"/>
              <a:buFont typeface="Wingdings 3" charset="0"/>
              <a:buNone/>
            </a:pPr>
            <a:r>
              <a:rPr lang="en-US" sz="1800" dirty="0" smtClean="0">
                <a:solidFill>
                  <a:srgbClr val="0D0D0D"/>
                </a:solidFill>
                <a:latin typeface="Corbel"/>
                <a:cs typeface="Corbel"/>
              </a:rPr>
              <a:t>Ice thickness (left), experimental ice shape (right)</a:t>
            </a:r>
            <a:endParaRPr lang="en-US" sz="1800" dirty="0">
              <a:solidFill>
                <a:srgbClr val="0D0D0D"/>
              </a:solidFill>
              <a:latin typeface="Corbel"/>
              <a:cs typeface="Corbel"/>
            </a:endParaRPr>
          </a:p>
        </p:txBody>
      </p:sp>
      <p:sp>
        <p:nvSpPr>
          <p:cNvPr id="11" name="Text Placeholder 2"/>
          <p:cNvSpPr txBox="1">
            <a:spLocks/>
          </p:cNvSpPr>
          <p:nvPr/>
        </p:nvSpPr>
        <p:spPr bwMode="auto">
          <a:xfrm>
            <a:off x="6222365" y="1930400"/>
            <a:ext cx="245389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45720" r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400"/>
              </a:spcBef>
              <a:buClr>
                <a:schemeClr val="accent1"/>
              </a:buClr>
              <a:buSzPct val="68000"/>
              <a:buFont typeface="Wingdings 3" charset="0"/>
              <a:buNone/>
            </a:pPr>
            <a:r>
              <a:rPr lang="en-US" sz="1800" dirty="0" smtClean="0">
                <a:solidFill>
                  <a:srgbClr val="0D0D0D"/>
                </a:solidFill>
                <a:latin typeface="Corbel"/>
                <a:cs typeface="Corbel"/>
              </a:rPr>
              <a:t>Rime ice</a:t>
            </a:r>
            <a:endParaRPr lang="en-US" sz="1800" dirty="0">
              <a:solidFill>
                <a:srgbClr val="0D0D0D"/>
              </a:solidFill>
              <a:latin typeface="Corbel"/>
              <a:cs typeface="Corbel"/>
            </a:endParaRPr>
          </a:p>
        </p:txBody>
      </p:sp>
      <p:sp>
        <p:nvSpPr>
          <p:cNvPr id="12" name="Text Placeholder 2"/>
          <p:cNvSpPr txBox="1">
            <a:spLocks/>
          </p:cNvSpPr>
          <p:nvPr/>
        </p:nvSpPr>
        <p:spPr bwMode="auto">
          <a:xfrm>
            <a:off x="6197599" y="4673600"/>
            <a:ext cx="245389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45720" r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400"/>
              </a:spcBef>
              <a:buClr>
                <a:schemeClr val="accent1"/>
              </a:buClr>
              <a:buSzPct val="68000"/>
              <a:buFont typeface="Wingdings 3" charset="0"/>
              <a:buNone/>
            </a:pPr>
            <a:r>
              <a:rPr lang="en-US" sz="1800" dirty="0" smtClean="0">
                <a:solidFill>
                  <a:srgbClr val="0D0D0D"/>
                </a:solidFill>
                <a:latin typeface="Corbel"/>
                <a:cs typeface="Corbel"/>
              </a:rPr>
              <a:t>Glaze ice</a:t>
            </a:r>
            <a:endParaRPr lang="en-US" sz="1800" dirty="0">
              <a:solidFill>
                <a:srgbClr val="0D0D0D"/>
              </a:solidFill>
              <a:latin typeface="Corbel"/>
              <a:cs typeface="Corbel"/>
            </a:endParaRPr>
          </a:p>
        </p:txBody>
      </p:sp>
      <p:cxnSp>
        <p:nvCxnSpPr>
          <p:cNvPr id="14" name="Straight Arrow Connector 13"/>
          <p:cNvCxnSpPr/>
          <p:nvPr/>
        </p:nvCxnSpPr>
        <p:spPr>
          <a:xfrm flipH="1" flipV="1">
            <a:off x="6285865" y="2133600"/>
            <a:ext cx="609601"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285865" y="4864100"/>
            <a:ext cx="609601"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3207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381000" y="1600200"/>
          <a:ext cx="8458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Autofit/>
          </a:bodyPr>
          <a:lstStyle/>
          <a:p>
            <a:r>
              <a:rPr lang="en-US" dirty="0"/>
              <a:t>Means for Design and Compliance</a:t>
            </a:r>
            <a:br>
              <a:rPr lang="en-US" dirty="0"/>
            </a:br>
            <a:r>
              <a:rPr lang="en-US" sz="1800" dirty="0"/>
              <a:t>Computational, Experimental, Flight Fluid Mechanics: CFD, EFD, FFD</a:t>
            </a:r>
          </a:p>
        </p:txBody>
      </p:sp>
    </p:spTree>
    <p:extLst>
      <p:ext uri="{BB962C8B-B14F-4D97-AF65-F5344CB8AC3E}">
        <p14:creationId xmlns:p14="http://schemas.microsoft.com/office/powerpoint/2010/main" val="1891724847"/>
      </p:ext>
    </p:extLst>
  </p:cSld>
  <p:clrMapOvr>
    <a:masterClrMapping/>
  </p:clrMapOvr>
  <mc:AlternateContent xmlns:mc="http://schemas.openxmlformats.org/markup-compatibility/2006" xmlns:p14="http://schemas.microsoft.com/office/powerpoint/2010/main">
    <mc:Choice Requires="p14">
      <p:transition p14:dur="0" advTm="15343"/>
    </mc:Choice>
    <mc:Fallback xmlns="">
      <p:transition advTm="1534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torHB6-snapshots.png"/>
          <p:cNvPicPr>
            <a:picLocks noChangeAspect="1"/>
          </p:cNvPicPr>
          <p:nvPr/>
        </p:nvPicPr>
        <p:blipFill rotWithShape="1">
          <a:blip r:embed="rId2">
            <a:extLst>
              <a:ext uri="{28A0092B-C50C-407E-A947-70E740481C1C}">
                <a14:useLocalDpi xmlns:a14="http://schemas.microsoft.com/office/drawing/2010/main" val="0"/>
              </a:ext>
            </a:extLst>
          </a:blip>
          <a:srcRect l="49079"/>
          <a:stretch/>
        </p:blipFill>
        <p:spPr>
          <a:xfrm>
            <a:off x="4125486" y="2299803"/>
            <a:ext cx="4420539" cy="3619794"/>
          </a:xfrm>
          <a:prstGeom prst="rect">
            <a:avLst/>
          </a:prstGeom>
        </p:spPr>
      </p:pic>
      <p:sp>
        <p:nvSpPr>
          <p:cNvPr id="2" name="Title 1"/>
          <p:cNvSpPr>
            <a:spLocks noGrp="1"/>
          </p:cNvSpPr>
          <p:nvPr>
            <p:ph type="title"/>
          </p:nvPr>
        </p:nvSpPr>
        <p:spPr/>
        <p:txBody>
          <a:bodyPr/>
          <a:lstStyle/>
          <a:p>
            <a:r>
              <a:rPr lang="en-US" dirty="0" smtClean="0"/>
              <a:t>RBM with Experiments: Caradonna-Tung Test </a:t>
            </a:r>
            <a:r>
              <a:rPr lang="en-US" dirty="0"/>
              <a:t>C</a:t>
            </a:r>
            <a:r>
              <a:rPr lang="en-US" dirty="0" smtClean="0"/>
              <a:t>ase</a:t>
            </a:r>
            <a:endParaRPr lang="en-US" dirty="0"/>
          </a:p>
        </p:txBody>
      </p:sp>
      <p:sp>
        <p:nvSpPr>
          <p:cNvPr id="6" name="TextBox 5"/>
          <p:cNvSpPr txBox="1"/>
          <p:nvPr/>
        </p:nvSpPr>
        <p:spPr>
          <a:xfrm>
            <a:off x="1084366" y="1099566"/>
            <a:ext cx="7159548" cy="923330"/>
          </a:xfrm>
          <a:prstGeom prst="rect">
            <a:avLst/>
          </a:prstGeom>
          <a:noFill/>
        </p:spPr>
        <p:txBody>
          <a:bodyPr wrap="square" rtlCol="0">
            <a:spAutoFit/>
          </a:bodyPr>
          <a:lstStyle/>
          <a:p>
            <a:pPr algn="ctr"/>
            <a:r>
              <a:rPr lang="en-US" i="1" dirty="0" smtClean="0"/>
              <a:t>RBM can be used in the context of experimental campaigns to reduce: </a:t>
            </a:r>
          </a:p>
          <a:p>
            <a:pPr marL="627063" indent="-342900">
              <a:buFont typeface="+mj-lt"/>
              <a:buAutoNum type="arabicPeriod"/>
            </a:pPr>
            <a:r>
              <a:rPr lang="en-US" i="1" dirty="0" smtClean="0"/>
              <a:t>the complexity of the model</a:t>
            </a:r>
          </a:p>
          <a:p>
            <a:pPr marL="627063" indent="-342900">
              <a:buFont typeface="+mj-lt"/>
              <a:buAutoNum type="arabicPeriod"/>
            </a:pPr>
            <a:r>
              <a:rPr lang="en-US" i="1" dirty="0" smtClean="0"/>
              <a:t>the number of tests to perform in the wind tunnel</a:t>
            </a:r>
            <a:endParaRPr lang="en-US" i="1" dirty="0"/>
          </a:p>
        </p:txBody>
      </p:sp>
      <p:sp>
        <p:nvSpPr>
          <p:cNvPr id="7" name="TextBox 6"/>
          <p:cNvSpPr txBox="1"/>
          <p:nvPr/>
        </p:nvSpPr>
        <p:spPr>
          <a:xfrm>
            <a:off x="5567753" y="5851557"/>
            <a:ext cx="2223686" cy="338554"/>
          </a:xfrm>
          <a:prstGeom prst="rect">
            <a:avLst/>
          </a:prstGeom>
          <a:noFill/>
        </p:spPr>
        <p:txBody>
          <a:bodyPr wrap="none" rtlCol="0">
            <a:spAutoFit/>
          </a:bodyPr>
          <a:lstStyle/>
          <a:p>
            <a:r>
              <a:rPr lang="en-US" sz="1600" dirty="0" smtClean="0"/>
              <a:t>Snapshots arrangement</a:t>
            </a:r>
            <a:endParaRPr lang="en-US" sz="1600" dirty="0"/>
          </a:p>
        </p:txBody>
      </p:sp>
      <p:sp>
        <p:nvSpPr>
          <p:cNvPr id="10" name="TextBox 9"/>
          <p:cNvSpPr txBox="1"/>
          <p:nvPr/>
        </p:nvSpPr>
        <p:spPr>
          <a:xfrm>
            <a:off x="354638" y="2280629"/>
            <a:ext cx="3852337" cy="1738938"/>
          </a:xfrm>
          <a:prstGeom prst="rect">
            <a:avLst/>
          </a:prstGeom>
          <a:noFill/>
        </p:spPr>
        <p:txBody>
          <a:bodyPr wrap="none" rtlCol="0">
            <a:spAutoFit/>
          </a:bodyPr>
          <a:lstStyle/>
          <a:p>
            <a:r>
              <a:rPr lang="en-US" dirty="0" smtClean="0"/>
              <a:t>Parameters of the analysis:</a:t>
            </a:r>
          </a:p>
          <a:p>
            <a:endParaRPr lang="en-US" sz="500" dirty="0" smtClean="0"/>
          </a:p>
          <a:p>
            <a:pPr marL="285750" indent="-285750">
              <a:buFont typeface="Arial"/>
              <a:buChar char="•"/>
            </a:pPr>
            <a:r>
              <a:rPr lang="en-US" dirty="0" smtClean="0"/>
              <a:t>Pitch [degs]:  0 </a:t>
            </a:r>
            <a:r>
              <a:rPr lang="en-US" dirty="0"/>
              <a:t>- </a:t>
            </a:r>
            <a:r>
              <a:rPr lang="en-US" dirty="0" smtClean="0"/>
              <a:t>12</a:t>
            </a:r>
          </a:p>
          <a:p>
            <a:pPr marL="285750" indent="-285750">
              <a:buFont typeface="Arial"/>
              <a:buChar char="•"/>
            </a:pPr>
            <a:r>
              <a:rPr lang="en-US" dirty="0" smtClean="0"/>
              <a:t>Rotational speed [rpm]:  650 – 2540</a:t>
            </a:r>
          </a:p>
          <a:p>
            <a:pPr marL="285750" indent="-285750">
              <a:buFont typeface="Arial"/>
              <a:buChar char="•"/>
            </a:pPr>
            <a:endParaRPr lang="en-US" sz="1100" dirty="0" smtClean="0"/>
          </a:p>
          <a:p>
            <a:pPr algn="ctr"/>
            <a:r>
              <a:rPr lang="en-US" b="1" dirty="0" smtClean="0"/>
              <a:t>   </a:t>
            </a:r>
            <a:r>
              <a:rPr lang="en-US" b="1" u="sng" dirty="0" smtClean="0"/>
              <a:t>32 cond. </a:t>
            </a:r>
            <a:r>
              <a:rPr lang="en-US" b="1" u="sng" dirty="0"/>
              <a:t>x 5 </a:t>
            </a:r>
            <a:r>
              <a:rPr lang="en-US" b="1" u="sng" dirty="0" smtClean="0"/>
              <a:t>sec. </a:t>
            </a:r>
            <a:r>
              <a:rPr lang="en-US" b="1" u="sng" dirty="0"/>
              <a:t>= 160 snapshots</a:t>
            </a:r>
          </a:p>
          <a:p>
            <a:pPr marL="285750" indent="-285750">
              <a:buFont typeface="Arial"/>
              <a:buChar char="•"/>
            </a:pPr>
            <a:endParaRPr lang="en-US" dirty="0" smtClean="0"/>
          </a:p>
        </p:txBody>
      </p:sp>
      <p:grpSp>
        <p:nvGrpSpPr>
          <p:cNvPr id="9" name="Group 8"/>
          <p:cNvGrpSpPr/>
          <p:nvPr/>
        </p:nvGrpSpPr>
        <p:grpSpPr>
          <a:xfrm>
            <a:off x="457200" y="3792933"/>
            <a:ext cx="3079150" cy="2432746"/>
            <a:chOff x="479379" y="3810315"/>
            <a:chExt cx="2570983" cy="2368094"/>
          </a:xfrm>
        </p:grpSpPr>
        <p:grpSp>
          <p:nvGrpSpPr>
            <p:cNvPr id="11" name="Group 10"/>
            <p:cNvGrpSpPr/>
            <p:nvPr/>
          </p:nvGrpSpPr>
          <p:grpSpPr>
            <a:xfrm>
              <a:off x="541070" y="3810315"/>
              <a:ext cx="2509292" cy="2368094"/>
              <a:chOff x="459440" y="2448108"/>
              <a:chExt cx="3705266" cy="3113860"/>
            </a:xfrm>
          </p:grpSpPr>
          <p:pic>
            <p:nvPicPr>
              <p:cNvPr id="3" name="Picture 2" descr="rotorHB6-snapshots.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0384"/>
              <a:stretch/>
            </p:blipFill>
            <p:spPr>
              <a:xfrm>
                <a:off x="459440" y="2448108"/>
                <a:ext cx="3705266" cy="3113860"/>
              </a:xfrm>
              <a:prstGeom prst="rect">
                <a:avLst/>
              </a:prstGeom>
            </p:spPr>
          </p:pic>
          <p:sp>
            <p:nvSpPr>
              <p:cNvPr id="8" name="Rectangle 7"/>
              <p:cNvSpPr/>
              <p:nvPr/>
            </p:nvSpPr>
            <p:spPr>
              <a:xfrm>
                <a:off x="2347302" y="4318613"/>
                <a:ext cx="1723628" cy="11680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Rectangle 4"/>
            <p:cNvSpPr/>
            <p:nvPr/>
          </p:nvSpPr>
          <p:spPr>
            <a:xfrm>
              <a:off x="479379" y="3867015"/>
              <a:ext cx="1464936" cy="623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2200348" y="5449011"/>
            <a:ext cx="2461093" cy="923330"/>
          </a:xfrm>
          <a:prstGeom prst="rect">
            <a:avLst/>
          </a:prstGeom>
          <a:noFill/>
        </p:spPr>
        <p:txBody>
          <a:bodyPr wrap="none" rtlCol="0">
            <a:spAutoFit/>
          </a:bodyPr>
          <a:lstStyle/>
          <a:p>
            <a:r>
              <a:rPr lang="en-US" dirty="0" smtClean="0"/>
              <a:t>Two-bladed rotor</a:t>
            </a:r>
          </a:p>
          <a:p>
            <a:r>
              <a:rPr lang="en-US" dirty="0" smtClean="0"/>
              <a:t>NACA0012 airfoil</a:t>
            </a:r>
          </a:p>
          <a:p>
            <a:r>
              <a:rPr lang="en-US" dirty="0" smtClean="0"/>
              <a:t>5 sections instrumented</a:t>
            </a:r>
            <a:endParaRPr lang="en-US" dirty="0"/>
          </a:p>
        </p:txBody>
      </p:sp>
    </p:spTree>
    <p:extLst>
      <p:ext uri="{BB962C8B-B14F-4D97-AF65-F5344CB8AC3E}">
        <p14:creationId xmlns:p14="http://schemas.microsoft.com/office/powerpoint/2010/main" val="816965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Reduction of Model </a:t>
            </a:r>
            <a:r>
              <a:rPr lang="en-US" dirty="0"/>
              <a:t>C</a:t>
            </a:r>
            <a:r>
              <a:rPr lang="en-US" dirty="0" smtClean="0"/>
              <a:t>omplexity</a:t>
            </a:r>
            <a:endParaRPr lang="en-US" dirty="0"/>
          </a:p>
        </p:txBody>
      </p:sp>
      <p:sp>
        <p:nvSpPr>
          <p:cNvPr id="6" name="Rectangle 5"/>
          <p:cNvSpPr/>
          <p:nvPr/>
        </p:nvSpPr>
        <p:spPr>
          <a:xfrm>
            <a:off x="332460" y="1658110"/>
            <a:ext cx="3947301" cy="2354491"/>
          </a:xfrm>
          <a:prstGeom prst="rect">
            <a:avLst/>
          </a:prstGeom>
        </p:spPr>
        <p:txBody>
          <a:bodyPr wrap="square">
            <a:spAutoFit/>
          </a:bodyPr>
          <a:lstStyle/>
          <a:p>
            <a:pPr algn="just" fontAlgn="t"/>
            <a:r>
              <a:rPr lang="en-US" b="1" dirty="0"/>
              <a:t>Model </a:t>
            </a:r>
            <a:r>
              <a:rPr lang="en-US" b="1" dirty="0" smtClean="0"/>
              <a:t>simplification</a:t>
            </a:r>
            <a:r>
              <a:rPr lang="en-US" dirty="0" smtClean="0"/>
              <a:t>: Reduction of model instrumentation to 3 sections instead of 5.</a:t>
            </a:r>
          </a:p>
          <a:p>
            <a:pPr marL="342900" indent="-342900" algn="just">
              <a:buFont typeface="+mj-lt"/>
              <a:buAutoNum type="arabicPeriod"/>
            </a:pPr>
            <a:endParaRPr lang="en-US" sz="1050" dirty="0"/>
          </a:p>
          <a:p>
            <a:pPr algn="ctr"/>
            <a:r>
              <a:rPr lang="en-US" b="1" u="sng" dirty="0" smtClean="0">
                <a:solidFill>
                  <a:srgbClr val="B90202"/>
                </a:solidFill>
              </a:rPr>
              <a:t>96 acquisitions instead of 160</a:t>
            </a:r>
          </a:p>
          <a:p>
            <a:pPr algn="just"/>
            <a:endParaRPr lang="en-US" dirty="0"/>
          </a:p>
          <a:p>
            <a:pPr algn="just"/>
            <a:endParaRPr lang="en-US" sz="700" dirty="0" smtClean="0"/>
          </a:p>
          <a:p>
            <a:pPr algn="just"/>
            <a:r>
              <a:rPr lang="en-US" dirty="0" smtClean="0"/>
              <a:t>Two targets have been chosen for validation:</a:t>
            </a:r>
          </a:p>
        </p:txBody>
      </p:sp>
      <p:graphicFrame>
        <p:nvGraphicFramePr>
          <p:cNvPr id="3" name="Table 2"/>
          <p:cNvGraphicFramePr>
            <a:graphicFrameLocks noGrp="1"/>
          </p:cNvGraphicFramePr>
          <p:nvPr>
            <p:extLst/>
          </p:nvPr>
        </p:nvGraphicFramePr>
        <p:xfrm>
          <a:off x="457200" y="4111605"/>
          <a:ext cx="3696721" cy="1259840"/>
        </p:xfrm>
        <a:graphic>
          <a:graphicData uri="http://schemas.openxmlformats.org/drawingml/2006/table">
            <a:tbl>
              <a:tblPr firstRow="1" bandRow="1">
                <a:tableStyleId>{0505E3EF-67EA-436B-97B2-0124C06EBD24}</a:tableStyleId>
              </a:tblPr>
              <a:tblGrid>
                <a:gridCol w="932461"/>
                <a:gridCol w="1033877"/>
                <a:gridCol w="990345"/>
                <a:gridCol w="740038"/>
              </a:tblGrid>
              <a:tr h="370840">
                <a:tc>
                  <a:txBody>
                    <a:bodyPr/>
                    <a:lstStyle/>
                    <a:p>
                      <a:endParaRPr lang="en-US" sz="1400" dirty="0"/>
                    </a:p>
                  </a:txBody>
                  <a:tcPr/>
                </a:tc>
                <a:tc>
                  <a:txBody>
                    <a:bodyPr/>
                    <a:lstStyle/>
                    <a:p>
                      <a:pPr algn="ctr"/>
                      <a:r>
                        <a:rPr lang="en-US" sz="1400" b="0" dirty="0" smtClean="0"/>
                        <a:t>r/R</a:t>
                      </a:r>
                      <a:endParaRPr lang="en-US" sz="1400" b="0" dirty="0"/>
                    </a:p>
                  </a:txBody>
                  <a:tcPr/>
                </a:tc>
                <a:tc>
                  <a:txBody>
                    <a:bodyPr/>
                    <a:lstStyle/>
                    <a:p>
                      <a:pPr algn="ctr"/>
                      <a:r>
                        <a:rPr lang="el-GR" sz="1400" b="0" dirty="0" smtClean="0"/>
                        <a:t>ω</a:t>
                      </a:r>
                      <a:r>
                        <a:rPr lang="en-US" sz="1400" b="0" dirty="0" smtClean="0"/>
                        <a:t> [rpm]</a:t>
                      </a:r>
                      <a:endParaRPr lang="en-US" sz="1400" b="0" dirty="0"/>
                    </a:p>
                  </a:txBody>
                  <a:tcPr/>
                </a:tc>
                <a:tc>
                  <a:txBody>
                    <a:bodyPr/>
                    <a:lstStyle/>
                    <a:p>
                      <a:pPr algn="ctr"/>
                      <a:r>
                        <a:rPr lang="el-GR" sz="1400" b="0" dirty="0" smtClean="0"/>
                        <a:t>α</a:t>
                      </a:r>
                      <a:r>
                        <a:rPr lang="en-US" sz="1400" b="0" dirty="0" smtClean="0"/>
                        <a:t> [deg]</a:t>
                      </a:r>
                      <a:endParaRPr lang="en-US" sz="1400" b="0" dirty="0"/>
                    </a:p>
                  </a:txBody>
                  <a:tcPr/>
                </a:tc>
              </a:tr>
              <a:tr h="370840">
                <a:tc>
                  <a:txBody>
                    <a:bodyPr/>
                    <a:lstStyle/>
                    <a:p>
                      <a:r>
                        <a:rPr lang="en-US" sz="1400" dirty="0" smtClean="0"/>
                        <a:t>Target A</a:t>
                      </a:r>
                      <a:endParaRPr lang="en-US" sz="1400" dirty="0"/>
                    </a:p>
                  </a:txBody>
                  <a:tcPr/>
                </a:tc>
                <a:tc>
                  <a:txBody>
                    <a:bodyPr/>
                    <a:lstStyle/>
                    <a:p>
                      <a:pPr algn="ctr"/>
                      <a:r>
                        <a:rPr lang="en-US" sz="1400" b="0" dirty="0" smtClean="0"/>
                        <a:t>0.68, 0.89</a:t>
                      </a:r>
                      <a:endParaRPr lang="en-US" sz="1400" b="0" dirty="0"/>
                    </a:p>
                  </a:txBody>
                  <a:tcPr/>
                </a:tc>
                <a:tc>
                  <a:txBody>
                    <a:bodyPr/>
                    <a:lstStyle/>
                    <a:p>
                      <a:pPr algn="ctr"/>
                      <a:r>
                        <a:rPr lang="en-US" sz="1400" b="0" dirty="0" smtClean="0"/>
                        <a:t>1250</a:t>
                      </a:r>
                      <a:endParaRPr lang="en-US" sz="1400" b="0" dirty="0"/>
                    </a:p>
                  </a:txBody>
                  <a:tcPr/>
                </a:tc>
                <a:tc>
                  <a:txBody>
                    <a:bodyPr/>
                    <a:lstStyle/>
                    <a:p>
                      <a:pPr algn="ctr"/>
                      <a:r>
                        <a:rPr lang="en-US" sz="1400" b="0" dirty="0" smtClean="0"/>
                        <a:t>8</a:t>
                      </a:r>
                      <a:endParaRPr lang="en-US" sz="1400" b="0" dirty="0"/>
                    </a:p>
                  </a:txBody>
                  <a:tcPr/>
                </a:tc>
              </a:tr>
              <a:tr h="370840">
                <a:tc>
                  <a:txBody>
                    <a:bodyPr/>
                    <a:lstStyle/>
                    <a:p>
                      <a:r>
                        <a:rPr lang="en-US" sz="1400" dirty="0" smtClean="0"/>
                        <a:t>Target B</a:t>
                      </a:r>
                      <a:endParaRPr lang="en-US" sz="1400" dirty="0"/>
                    </a:p>
                  </a:txBody>
                  <a:tcPr/>
                </a:tc>
                <a:tc>
                  <a:txBody>
                    <a:bodyPr/>
                    <a:lstStyle/>
                    <a:p>
                      <a:pPr algn="ctr"/>
                      <a:r>
                        <a:rPr lang="en-US" sz="1400" b="0" dirty="0" smtClean="0"/>
                        <a:t>0.68, 0.89</a:t>
                      </a:r>
                      <a:endParaRPr lang="en-US" sz="1400" b="0" dirty="0"/>
                    </a:p>
                  </a:txBody>
                  <a:tcPr/>
                </a:tc>
                <a:tc>
                  <a:txBody>
                    <a:bodyPr/>
                    <a:lstStyle/>
                    <a:p>
                      <a:pPr algn="ctr"/>
                      <a:r>
                        <a:rPr lang="en-US" sz="1400" b="0" dirty="0" smtClean="0"/>
                        <a:t>2268</a:t>
                      </a:r>
                      <a:endParaRPr lang="en-US" sz="1400" b="0" dirty="0"/>
                    </a:p>
                  </a:txBody>
                  <a:tcPr/>
                </a:tc>
                <a:tc>
                  <a:txBody>
                    <a:bodyPr/>
                    <a:lstStyle/>
                    <a:p>
                      <a:pPr algn="ctr"/>
                      <a:r>
                        <a:rPr lang="en-US" sz="1400" b="0" dirty="0" smtClean="0"/>
                        <a:t>5</a:t>
                      </a:r>
                      <a:endParaRPr lang="en-US" sz="1400" b="0" dirty="0"/>
                    </a:p>
                  </a:txBody>
                  <a:tcPr/>
                </a:tc>
              </a:tr>
            </a:tbl>
          </a:graphicData>
        </a:graphic>
      </p:graphicFrame>
      <p:grpSp>
        <p:nvGrpSpPr>
          <p:cNvPr id="17" name="Group 16"/>
          <p:cNvGrpSpPr/>
          <p:nvPr/>
        </p:nvGrpSpPr>
        <p:grpSpPr>
          <a:xfrm>
            <a:off x="4234401" y="1615268"/>
            <a:ext cx="4417040" cy="3933340"/>
            <a:chOff x="4234401" y="1615268"/>
            <a:chExt cx="4417040" cy="3933340"/>
          </a:xfrm>
        </p:grpSpPr>
        <p:pic>
          <p:nvPicPr>
            <p:cNvPr id="4" name="Picture 3" descr="rotorHB6-snapshots.png"/>
            <p:cNvPicPr>
              <a:picLocks noChangeAspect="1"/>
            </p:cNvPicPr>
            <p:nvPr/>
          </p:nvPicPr>
          <p:blipFill rotWithShape="1">
            <a:blip r:embed="rId2">
              <a:extLst>
                <a:ext uri="{28A0092B-C50C-407E-A947-70E740481C1C}">
                  <a14:useLocalDpi xmlns:a14="http://schemas.microsoft.com/office/drawing/2010/main" val="0"/>
                </a:ext>
              </a:extLst>
            </a:blip>
            <a:srcRect l="49079"/>
            <a:stretch/>
          </p:blipFill>
          <p:spPr>
            <a:xfrm>
              <a:off x="4234401" y="1615268"/>
              <a:ext cx="4377222" cy="3584324"/>
            </a:xfrm>
            <a:prstGeom prst="rect">
              <a:avLst/>
            </a:prstGeom>
          </p:spPr>
        </p:pic>
        <p:sp>
          <p:nvSpPr>
            <p:cNvPr id="8" name="TextBox 7"/>
            <p:cNvSpPr txBox="1"/>
            <p:nvPr/>
          </p:nvSpPr>
          <p:spPr>
            <a:xfrm>
              <a:off x="6598350" y="3742273"/>
              <a:ext cx="338554" cy="369332"/>
            </a:xfrm>
            <a:prstGeom prst="rect">
              <a:avLst/>
            </a:prstGeom>
            <a:noFill/>
          </p:spPr>
          <p:txBody>
            <a:bodyPr wrap="none" rtlCol="0">
              <a:spAutoFit/>
            </a:bodyPr>
            <a:lstStyle/>
            <a:p>
              <a:r>
                <a:rPr lang="en-US" dirty="0" smtClean="0"/>
                <a:t>A</a:t>
              </a:r>
              <a:endParaRPr lang="en-US" dirty="0"/>
            </a:p>
          </p:txBody>
        </p:sp>
        <p:sp>
          <p:nvSpPr>
            <p:cNvPr id="9" name="TextBox 8"/>
            <p:cNvSpPr txBox="1"/>
            <p:nvPr/>
          </p:nvSpPr>
          <p:spPr>
            <a:xfrm>
              <a:off x="5916733" y="1744906"/>
              <a:ext cx="321610" cy="369332"/>
            </a:xfrm>
            <a:prstGeom prst="rect">
              <a:avLst/>
            </a:prstGeom>
            <a:noFill/>
          </p:spPr>
          <p:txBody>
            <a:bodyPr wrap="none" rtlCol="0">
              <a:spAutoFit/>
            </a:bodyPr>
            <a:lstStyle/>
            <a:p>
              <a:r>
                <a:rPr lang="en-US" dirty="0" smtClean="0"/>
                <a:t>B</a:t>
              </a:r>
              <a:endParaRPr lang="en-US" dirty="0"/>
            </a:p>
          </p:txBody>
        </p:sp>
        <p:cxnSp>
          <p:nvCxnSpPr>
            <p:cNvPr id="11" name="Straight Arrow Connector 10"/>
            <p:cNvCxnSpPr/>
            <p:nvPr/>
          </p:nvCxnSpPr>
          <p:spPr>
            <a:xfrm flipV="1">
              <a:off x="6837799" y="3693883"/>
              <a:ext cx="265822" cy="229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168759" y="2007216"/>
              <a:ext cx="270216" cy="2259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876048" y="5210054"/>
              <a:ext cx="3775393" cy="338554"/>
            </a:xfrm>
            <a:prstGeom prst="rect">
              <a:avLst/>
            </a:prstGeom>
            <a:noFill/>
          </p:spPr>
          <p:txBody>
            <a:bodyPr wrap="none" rtlCol="0">
              <a:spAutoFit/>
            </a:bodyPr>
            <a:lstStyle/>
            <a:p>
              <a:r>
                <a:rPr lang="en-US" sz="1600" dirty="0" smtClean="0"/>
                <a:t>Model simplification. Targets arrangement</a:t>
              </a:r>
              <a:endParaRPr lang="en-US" sz="1600" dirty="0"/>
            </a:p>
          </p:txBody>
        </p:sp>
      </p:grpSp>
    </p:spTree>
    <p:extLst>
      <p:ext uri="{BB962C8B-B14F-4D97-AF65-F5344CB8AC3E}">
        <p14:creationId xmlns:p14="http://schemas.microsoft.com/office/powerpoint/2010/main" val="1877362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Simplification: Validation</a:t>
            </a:r>
            <a:endParaRPr lang="en-US" dirty="0"/>
          </a:p>
        </p:txBody>
      </p:sp>
      <p:grpSp>
        <p:nvGrpSpPr>
          <p:cNvPr id="5" name="Group 4"/>
          <p:cNvGrpSpPr/>
          <p:nvPr/>
        </p:nvGrpSpPr>
        <p:grpSpPr>
          <a:xfrm>
            <a:off x="1177982" y="994396"/>
            <a:ext cx="6432109" cy="5719563"/>
            <a:chOff x="1234682" y="994396"/>
            <a:chExt cx="6432109" cy="5719563"/>
          </a:xfrm>
        </p:grpSpPr>
        <p:pic>
          <p:nvPicPr>
            <p:cNvPr id="3" name="Picture 2" descr="CT-Targe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682" y="994396"/>
              <a:ext cx="6432109" cy="2896946"/>
            </a:xfrm>
            <a:prstGeom prst="rect">
              <a:avLst/>
            </a:prstGeom>
          </p:spPr>
        </p:pic>
        <p:pic>
          <p:nvPicPr>
            <p:cNvPr id="4" name="Picture 3" descr="CT-Target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682" y="3817013"/>
              <a:ext cx="6432109" cy="2896946"/>
            </a:xfrm>
            <a:prstGeom prst="rect">
              <a:avLst/>
            </a:prstGeom>
          </p:spPr>
        </p:pic>
      </p:grpSp>
    </p:spTree>
    <p:extLst>
      <p:ext uri="{BB962C8B-B14F-4D97-AF65-F5344CB8AC3E}">
        <p14:creationId xmlns:p14="http://schemas.microsoft.com/office/powerpoint/2010/main" val="2008720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Simplification </a:t>
            </a:r>
            <a:r>
              <a:rPr lang="en-US" u="sng" dirty="0"/>
              <a:t>a</a:t>
            </a:r>
            <a:r>
              <a:rPr lang="en-US" u="sng" dirty="0" smtClean="0"/>
              <a:t>nd</a:t>
            </a:r>
            <a:r>
              <a:rPr lang="en-US" dirty="0" smtClean="0"/>
              <a:t> Reduction of Tests</a:t>
            </a:r>
            <a:endParaRPr lang="en-US" dirty="0"/>
          </a:p>
        </p:txBody>
      </p:sp>
      <p:sp>
        <p:nvSpPr>
          <p:cNvPr id="6" name="Rectangle 5"/>
          <p:cNvSpPr/>
          <p:nvPr/>
        </p:nvSpPr>
        <p:spPr>
          <a:xfrm>
            <a:off x="321120" y="1422488"/>
            <a:ext cx="3947301" cy="2308324"/>
          </a:xfrm>
          <a:prstGeom prst="rect">
            <a:avLst/>
          </a:prstGeom>
        </p:spPr>
        <p:txBody>
          <a:bodyPr wrap="square">
            <a:spAutoFit/>
          </a:bodyPr>
          <a:lstStyle/>
          <a:p>
            <a:pPr algn="just"/>
            <a:endParaRPr lang="en-US" dirty="0"/>
          </a:p>
          <a:p>
            <a:pPr algn="just"/>
            <a:r>
              <a:rPr lang="en-US" b="1" dirty="0" smtClean="0"/>
              <a:t>Reduction of tunnel tests</a:t>
            </a:r>
            <a:r>
              <a:rPr lang="en-US" dirty="0" smtClean="0"/>
              <a:t>: 3 sections </a:t>
            </a:r>
            <a:r>
              <a:rPr lang="en-US" u="sng" dirty="0" smtClean="0"/>
              <a:t>and</a:t>
            </a:r>
            <a:r>
              <a:rPr lang="en-US" dirty="0" smtClean="0"/>
              <a:t> avoid all runs with Pitch = 8 deg </a:t>
            </a:r>
          </a:p>
          <a:p>
            <a:pPr marL="342900" indent="-342900">
              <a:buFont typeface="+mj-lt"/>
              <a:buAutoNum type="arabicPeriod"/>
            </a:pPr>
            <a:endParaRPr lang="en-US" dirty="0" smtClean="0"/>
          </a:p>
          <a:p>
            <a:pPr algn="ctr"/>
            <a:r>
              <a:rPr lang="en-US" b="1" u="sng" dirty="0" smtClean="0">
                <a:solidFill>
                  <a:srgbClr val="B90202"/>
                </a:solidFill>
              </a:rPr>
              <a:t>63 </a:t>
            </a:r>
            <a:r>
              <a:rPr lang="en-US" b="1" u="sng" dirty="0">
                <a:solidFill>
                  <a:srgbClr val="B90202"/>
                </a:solidFill>
              </a:rPr>
              <a:t>acquisitions instead of 160</a:t>
            </a:r>
          </a:p>
          <a:p>
            <a:pPr marL="342900" indent="-342900">
              <a:buFont typeface="+mj-lt"/>
              <a:buAutoNum type="arabicPeriod"/>
            </a:pPr>
            <a:endParaRPr lang="en-US" dirty="0" smtClean="0"/>
          </a:p>
          <a:p>
            <a:pPr algn="just"/>
            <a:r>
              <a:rPr lang="en-US" dirty="0"/>
              <a:t>Two targets </a:t>
            </a:r>
            <a:r>
              <a:rPr lang="en-US" dirty="0" smtClean="0"/>
              <a:t>are chosen </a:t>
            </a:r>
            <a:r>
              <a:rPr lang="en-US" dirty="0"/>
              <a:t>for validation:</a:t>
            </a:r>
          </a:p>
          <a:p>
            <a:pPr marL="342900" indent="-342900">
              <a:buFont typeface="+mj-lt"/>
              <a:buAutoNum type="arabicPeriod"/>
            </a:pPr>
            <a:endParaRPr lang="en-US" dirty="0"/>
          </a:p>
        </p:txBody>
      </p:sp>
      <p:graphicFrame>
        <p:nvGraphicFramePr>
          <p:cNvPr id="7" name="Table 6"/>
          <p:cNvGraphicFramePr>
            <a:graphicFrameLocks noGrp="1"/>
          </p:cNvGraphicFramePr>
          <p:nvPr>
            <p:extLst/>
          </p:nvPr>
        </p:nvGraphicFramePr>
        <p:xfrm>
          <a:off x="457200" y="4111200"/>
          <a:ext cx="3696721" cy="1259840"/>
        </p:xfrm>
        <a:graphic>
          <a:graphicData uri="http://schemas.openxmlformats.org/drawingml/2006/table">
            <a:tbl>
              <a:tblPr firstRow="1" bandRow="1">
                <a:tableStyleId>{0505E3EF-67EA-436B-97B2-0124C06EBD24}</a:tableStyleId>
              </a:tblPr>
              <a:tblGrid>
                <a:gridCol w="932461"/>
                <a:gridCol w="1033877"/>
                <a:gridCol w="990345"/>
                <a:gridCol w="740038"/>
              </a:tblGrid>
              <a:tr h="370840">
                <a:tc>
                  <a:txBody>
                    <a:bodyPr/>
                    <a:lstStyle/>
                    <a:p>
                      <a:endParaRPr lang="en-US" sz="1400" dirty="0"/>
                    </a:p>
                  </a:txBody>
                  <a:tcPr/>
                </a:tc>
                <a:tc>
                  <a:txBody>
                    <a:bodyPr/>
                    <a:lstStyle/>
                    <a:p>
                      <a:pPr algn="ctr"/>
                      <a:r>
                        <a:rPr lang="en-US" sz="1400" b="0" dirty="0" smtClean="0"/>
                        <a:t>r/R</a:t>
                      </a:r>
                      <a:endParaRPr lang="en-US" sz="1400" b="0" dirty="0"/>
                    </a:p>
                  </a:txBody>
                  <a:tcPr/>
                </a:tc>
                <a:tc>
                  <a:txBody>
                    <a:bodyPr/>
                    <a:lstStyle/>
                    <a:p>
                      <a:pPr algn="ctr"/>
                      <a:r>
                        <a:rPr lang="el-GR" sz="1400" b="0" dirty="0" smtClean="0"/>
                        <a:t>ω</a:t>
                      </a:r>
                      <a:r>
                        <a:rPr lang="en-US" sz="1400" b="0" dirty="0" smtClean="0"/>
                        <a:t> [rpm]</a:t>
                      </a:r>
                      <a:endParaRPr lang="en-US" sz="1400" b="0" dirty="0"/>
                    </a:p>
                  </a:txBody>
                  <a:tcPr/>
                </a:tc>
                <a:tc>
                  <a:txBody>
                    <a:bodyPr/>
                    <a:lstStyle/>
                    <a:p>
                      <a:pPr algn="ctr"/>
                      <a:r>
                        <a:rPr lang="el-GR" sz="1400" b="0" dirty="0" smtClean="0"/>
                        <a:t>α</a:t>
                      </a:r>
                      <a:r>
                        <a:rPr lang="en-US" sz="1400" b="0" dirty="0" smtClean="0"/>
                        <a:t> [deg]</a:t>
                      </a:r>
                      <a:endParaRPr lang="en-US" sz="1400" b="0" dirty="0"/>
                    </a:p>
                  </a:txBody>
                  <a:tcPr/>
                </a:tc>
              </a:tr>
              <a:tr h="370840">
                <a:tc>
                  <a:txBody>
                    <a:bodyPr/>
                    <a:lstStyle/>
                    <a:p>
                      <a:r>
                        <a:rPr lang="en-US" sz="1400" dirty="0" smtClean="0"/>
                        <a:t>Target C</a:t>
                      </a:r>
                      <a:endParaRPr lang="en-US" sz="1400" dirty="0"/>
                    </a:p>
                  </a:txBody>
                  <a:tcPr/>
                </a:tc>
                <a:tc>
                  <a:txBody>
                    <a:bodyPr/>
                    <a:lstStyle/>
                    <a:p>
                      <a:pPr algn="ctr"/>
                      <a:r>
                        <a:rPr lang="en-US" sz="1400" b="0" dirty="0" smtClean="0"/>
                        <a:t>0.68, 0.89</a:t>
                      </a:r>
                      <a:endParaRPr lang="en-US" sz="1400" b="0" dirty="0"/>
                    </a:p>
                  </a:txBody>
                  <a:tcPr/>
                </a:tc>
                <a:tc>
                  <a:txBody>
                    <a:bodyPr/>
                    <a:lstStyle/>
                    <a:p>
                      <a:pPr algn="ctr"/>
                      <a:r>
                        <a:rPr lang="en-US" sz="1400" b="0" dirty="0" smtClean="0"/>
                        <a:t>1250</a:t>
                      </a:r>
                      <a:endParaRPr lang="en-US" sz="1400" b="0" dirty="0"/>
                    </a:p>
                  </a:txBody>
                  <a:tcPr/>
                </a:tc>
                <a:tc>
                  <a:txBody>
                    <a:bodyPr/>
                    <a:lstStyle/>
                    <a:p>
                      <a:pPr algn="ctr"/>
                      <a:r>
                        <a:rPr lang="en-US" sz="1400" b="0" dirty="0" smtClean="0"/>
                        <a:t>8</a:t>
                      </a:r>
                      <a:endParaRPr lang="en-US" sz="1400" b="0" dirty="0"/>
                    </a:p>
                  </a:txBody>
                  <a:tcPr/>
                </a:tc>
              </a:tr>
              <a:tr h="370840">
                <a:tc>
                  <a:txBody>
                    <a:bodyPr/>
                    <a:lstStyle/>
                    <a:p>
                      <a:r>
                        <a:rPr lang="en-US" sz="1400" dirty="0" smtClean="0"/>
                        <a:t>Target D</a:t>
                      </a:r>
                      <a:endParaRPr lang="en-US" sz="1400" dirty="0"/>
                    </a:p>
                  </a:txBody>
                  <a:tcPr/>
                </a:tc>
                <a:tc>
                  <a:txBody>
                    <a:bodyPr/>
                    <a:lstStyle/>
                    <a:p>
                      <a:pPr algn="ctr"/>
                      <a:r>
                        <a:rPr lang="en-US" sz="1400" b="0" dirty="0" smtClean="0"/>
                        <a:t>0.68, 0.89</a:t>
                      </a:r>
                      <a:endParaRPr lang="en-US" sz="1400" b="0" dirty="0"/>
                    </a:p>
                  </a:txBody>
                  <a:tcPr/>
                </a:tc>
                <a:tc>
                  <a:txBody>
                    <a:bodyPr/>
                    <a:lstStyle/>
                    <a:p>
                      <a:pPr algn="ctr"/>
                      <a:r>
                        <a:rPr lang="en-US" sz="1400" b="0" dirty="0" smtClean="0"/>
                        <a:t>2400</a:t>
                      </a:r>
                      <a:endParaRPr lang="en-US" sz="1400" b="0" dirty="0"/>
                    </a:p>
                  </a:txBody>
                  <a:tcPr/>
                </a:tc>
                <a:tc>
                  <a:txBody>
                    <a:bodyPr/>
                    <a:lstStyle/>
                    <a:p>
                      <a:pPr algn="ctr"/>
                      <a:r>
                        <a:rPr lang="en-US" sz="1400" b="0" dirty="0" smtClean="0"/>
                        <a:t>8</a:t>
                      </a:r>
                      <a:endParaRPr lang="en-US" sz="1400" b="0" dirty="0"/>
                    </a:p>
                  </a:txBody>
                  <a:tcPr/>
                </a:tc>
              </a:tr>
            </a:tbl>
          </a:graphicData>
        </a:graphic>
      </p:graphicFrame>
      <p:grpSp>
        <p:nvGrpSpPr>
          <p:cNvPr id="38" name="Group 37"/>
          <p:cNvGrpSpPr/>
          <p:nvPr/>
        </p:nvGrpSpPr>
        <p:grpSpPr>
          <a:xfrm>
            <a:off x="4230000" y="1652400"/>
            <a:ext cx="4377222" cy="4156096"/>
            <a:chOff x="4234401" y="1575313"/>
            <a:chExt cx="4377222" cy="4156096"/>
          </a:xfrm>
        </p:grpSpPr>
        <p:grpSp>
          <p:nvGrpSpPr>
            <p:cNvPr id="28" name="Group 27"/>
            <p:cNvGrpSpPr/>
            <p:nvPr/>
          </p:nvGrpSpPr>
          <p:grpSpPr>
            <a:xfrm>
              <a:off x="4234401" y="1575313"/>
              <a:ext cx="4377222" cy="4156096"/>
              <a:chOff x="5350670" y="1889538"/>
              <a:chExt cx="4377222" cy="4156096"/>
            </a:xfrm>
          </p:grpSpPr>
          <p:pic>
            <p:nvPicPr>
              <p:cNvPr id="19" name="Picture 18" descr="rotorHB6-snapshots.png"/>
              <p:cNvPicPr>
                <a:picLocks noChangeAspect="1"/>
              </p:cNvPicPr>
              <p:nvPr/>
            </p:nvPicPr>
            <p:blipFill rotWithShape="1">
              <a:blip r:embed="rId2">
                <a:extLst>
                  <a:ext uri="{28A0092B-C50C-407E-A947-70E740481C1C}">
                    <a14:useLocalDpi xmlns:a14="http://schemas.microsoft.com/office/drawing/2010/main" val="0"/>
                  </a:ext>
                </a:extLst>
              </a:blip>
              <a:srcRect l="49079"/>
              <a:stretch/>
            </p:blipFill>
            <p:spPr>
              <a:xfrm>
                <a:off x="5350670" y="1928003"/>
                <a:ext cx="4377222" cy="3584324"/>
              </a:xfrm>
              <a:prstGeom prst="rect">
                <a:avLst/>
              </a:prstGeom>
            </p:spPr>
          </p:pic>
          <p:sp>
            <p:nvSpPr>
              <p:cNvPr id="20" name="TextBox 19"/>
              <p:cNvSpPr txBox="1"/>
              <p:nvPr/>
            </p:nvSpPr>
            <p:spPr>
              <a:xfrm>
                <a:off x="7714619" y="4055008"/>
                <a:ext cx="320708" cy="369332"/>
              </a:xfrm>
              <a:prstGeom prst="rect">
                <a:avLst/>
              </a:prstGeom>
              <a:noFill/>
            </p:spPr>
            <p:txBody>
              <a:bodyPr wrap="none" rtlCol="0">
                <a:spAutoFit/>
              </a:bodyPr>
              <a:lstStyle/>
              <a:p>
                <a:r>
                  <a:rPr lang="en-US" dirty="0" smtClean="0"/>
                  <a:t>C</a:t>
                </a:r>
                <a:endParaRPr lang="en-US" dirty="0"/>
              </a:p>
            </p:txBody>
          </p:sp>
          <p:sp>
            <p:nvSpPr>
              <p:cNvPr id="21" name="TextBox 20"/>
              <p:cNvSpPr txBox="1"/>
              <p:nvPr/>
            </p:nvSpPr>
            <p:spPr>
              <a:xfrm>
                <a:off x="7646913" y="1889538"/>
                <a:ext cx="339531" cy="369332"/>
              </a:xfrm>
              <a:prstGeom prst="rect">
                <a:avLst/>
              </a:prstGeom>
              <a:noFill/>
            </p:spPr>
            <p:txBody>
              <a:bodyPr wrap="none" rtlCol="0">
                <a:spAutoFit/>
              </a:bodyPr>
              <a:lstStyle/>
              <a:p>
                <a:r>
                  <a:rPr lang="en-US" dirty="0" smtClean="0"/>
                  <a:t>D</a:t>
                </a:r>
                <a:endParaRPr lang="en-US" dirty="0"/>
              </a:p>
            </p:txBody>
          </p:sp>
          <p:cxnSp>
            <p:nvCxnSpPr>
              <p:cNvPr id="22" name="Straight Arrow Connector 21"/>
              <p:cNvCxnSpPr/>
              <p:nvPr/>
            </p:nvCxnSpPr>
            <p:spPr>
              <a:xfrm flipV="1">
                <a:off x="7954068" y="4006618"/>
                <a:ext cx="265822" cy="229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961014" y="2142868"/>
                <a:ext cx="270216" cy="2259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703405" y="5460858"/>
                <a:ext cx="2298526" cy="584776"/>
              </a:xfrm>
              <a:prstGeom prst="rect">
                <a:avLst/>
              </a:prstGeom>
              <a:noFill/>
            </p:spPr>
            <p:txBody>
              <a:bodyPr wrap="none" rtlCol="0">
                <a:spAutoFit/>
              </a:bodyPr>
              <a:lstStyle/>
              <a:p>
                <a:pPr algn="ctr"/>
                <a:r>
                  <a:rPr lang="en-US" sz="1600" dirty="0" smtClean="0"/>
                  <a:t>Reduction of tunnel tests</a:t>
                </a:r>
              </a:p>
              <a:p>
                <a:pPr algn="ctr"/>
                <a:r>
                  <a:rPr lang="en-US" sz="1600" dirty="0" smtClean="0"/>
                  <a:t>Targets arrangement</a:t>
                </a:r>
                <a:endParaRPr lang="en-US" sz="1600" dirty="0"/>
              </a:p>
            </p:txBody>
          </p:sp>
          <p:sp>
            <p:nvSpPr>
              <p:cNvPr id="26" name="Oval 25"/>
              <p:cNvSpPr>
                <a:spLocks noChangeAspect="1"/>
              </p:cNvSpPr>
              <p:nvPr/>
            </p:nvSpPr>
            <p:spPr>
              <a:xfrm>
                <a:off x="8266678" y="2368812"/>
                <a:ext cx="72023" cy="66462"/>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a:spLocks noChangeAspect="1"/>
              </p:cNvSpPr>
              <p:nvPr/>
            </p:nvSpPr>
            <p:spPr>
              <a:xfrm>
                <a:off x="8266678" y="3940156"/>
                <a:ext cx="72023" cy="66462"/>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9" name="Oval 28"/>
            <p:cNvSpPr>
              <a:spLocks noChangeAspect="1"/>
            </p:cNvSpPr>
            <p:nvPr/>
          </p:nvSpPr>
          <p:spPr>
            <a:xfrm>
              <a:off x="7155389" y="4424711"/>
              <a:ext cx="72023" cy="664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a:spLocks noChangeAspect="1"/>
            </p:cNvSpPr>
            <p:nvPr/>
          </p:nvSpPr>
          <p:spPr>
            <a:xfrm>
              <a:off x="7149029" y="3273011"/>
              <a:ext cx="72023" cy="664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a:spLocks noChangeAspect="1"/>
            </p:cNvSpPr>
            <p:nvPr/>
          </p:nvSpPr>
          <p:spPr>
            <a:xfrm>
              <a:off x="7154009" y="2937791"/>
              <a:ext cx="72023" cy="664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Oval 31"/>
            <p:cNvSpPr>
              <a:spLocks noChangeAspect="1"/>
            </p:cNvSpPr>
            <p:nvPr/>
          </p:nvSpPr>
          <p:spPr>
            <a:xfrm>
              <a:off x="7158989" y="2534531"/>
              <a:ext cx="72023" cy="664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a:spLocks noChangeAspect="1"/>
            </p:cNvSpPr>
            <p:nvPr/>
          </p:nvSpPr>
          <p:spPr>
            <a:xfrm>
              <a:off x="7152629" y="2267351"/>
              <a:ext cx="72023" cy="664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a:spLocks noChangeAspect="1"/>
            </p:cNvSpPr>
            <p:nvPr/>
          </p:nvSpPr>
          <p:spPr>
            <a:xfrm>
              <a:off x="7157609" y="1864091"/>
              <a:ext cx="72023" cy="664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a:spLocks noChangeAspect="1"/>
            </p:cNvSpPr>
            <p:nvPr/>
          </p:nvSpPr>
          <p:spPr>
            <a:xfrm>
              <a:off x="7151249" y="1914431"/>
              <a:ext cx="72023" cy="664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a:spLocks noChangeAspect="1"/>
            </p:cNvSpPr>
            <p:nvPr/>
          </p:nvSpPr>
          <p:spPr>
            <a:xfrm>
              <a:off x="7156229" y="2134871"/>
              <a:ext cx="72023" cy="664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a:spLocks noChangeAspect="1"/>
            </p:cNvSpPr>
            <p:nvPr/>
          </p:nvSpPr>
          <p:spPr>
            <a:xfrm>
              <a:off x="7149869" y="2196551"/>
              <a:ext cx="72023" cy="664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18478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Reduction </a:t>
            </a:r>
            <a:r>
              <a:rPr lang="en-US" dirty="0"/>
              <a:t>o</a:t>
            </a:r>
            <a:r>
              <a:rPr lang="en-US" dirty="0" smtClean="0"/>
              <a:t>f Model Complexity </a:t>
            </a:r>
            <a:r>
              <a:rPr lang="en-US" u="sng" dirty="0"/>
              <a:t>a</a:t>
            </a:r>
            <a:r>
              <a:rPr lang="en-US" u="sng" dirty="0" smtClean="0"/>
              <a:t>nd</a:t>
            </a:r>
            <a:r>
              <a:rPr lang="en-US" dirty="0" smtClean="0"/>
              <a:t> Tunnel Tests: Validation</a:t>
            </a:r>
            <a:endParaRPr lang="en-US" dirty="0"/>
          </a:p>
        </p:txBody>
      </p:sp>
      <p:grpSp>
        <p:nvGrpSpPr>
          <p:cNvPr id="5" name="Group 4"/>
          <p:cNvGrpSpPr/>
          <p:nvPr/>
        </p:nvGrpSpPr>
        <p:grpSpPr>
          <a:xfrm>
            <a:off x="1177200" y="993600"/>
            <a:ext cx="6414352" cy="5695180"/>
            <a:chOff x="1375788" y="970878"/>
            <a:chExt cx="6414352" cy="5695180"/>
          </a:xfrm>
        </p:grpSpPr>
        <p:pic>
          <p:nvPicPr>
            <p:cNvPr id="3" name="Picture 2" descr="rotorHB6--AOA=08-OMG=12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788" y="970878"/>
              <a:ext cx="6414351" cy="2888948"/>
            </a:xfrm>
            <a:prstGeom prst="rect">
              <a:avLst/>
            </a:prstGeom>
          </p:spPr>
        </p:pic>
        <p:pic>
          <p:nvPicPr>
            <p:cNvPr id="4" name="Picture 3" descr="rotorHB6--AOA=08-OMG=25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789" y="3774399"/>
              <a:ext cx="6414351" cy="2891659"/>
            </a:xfrm>
            <a:prstGeom prst="rect">
              <a:avLst/>
            </a:prstGeom>
          </p:spPr>
        </p:pic>
      </p:grpSp>
    </p:spTree>
    <p:extLst>
      <p:ext uri="{BB962C8B-B14F-4D97-AF65-F5344CB8AC3E}">
        <p14:creationId xmlns:p14="http://schemas.microsoft.com/office/powerpoint/2010/main" val="21448332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ROM applied to </a:t>
            </a:r>
            <a:r>
              <a:rPr lang="en-CA" smtClean="0"/>
              <a:t>CG calculation</a:t>
            </a:r>
            <a:endParaRPr lang="en-US" dirty="0"/>
          </a:p>
        </p:txBody>
      </p:sp>
    </p:spTree>
    <p:extLst>
      <p:ext uri="{BB962C8B-B14F-4D97-AF65-F5344CB8AC3E}">
        <p14:creationId xmlns:p14="http://schemas.microsoft.com/office/powerpoint/2010/main" val="144560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solidFill>
                  <a:srgbClr val="FFFFFF"/>
                </a:solidFill>
              </a:rPr>
              <a:t>DLR</a:t>
            </a:r>
            <a:r>
              <a:rPr lang="en-US" sz="2400" dirty="0">
                <a:solidFill>
                  <a:srgbClr val="FFFFFF"/>
                </a:solidFill>
              </a:rPr>
              <a:t>-F6 – </a:t>
            </a:r>
            <a:r>
              <a:rPr lang="en-US" sz="2400" dirty="0" smtClean="0">
                <a:solidFill>
                  <a:srgbClr val="FFFFFF"/>
                </a:solidFill>
              </a:rPr>
              <a:t>Change of CG, parametric analysis</a:t>
            </a:r>
            <a:endParaRPr lang="en-US" sz="2400" dirty="0"/>
          </a:p>
        </p:txBody>
      </p:sp>
      <p:pic>
        <p:nvPicPr>
          <p:cNvPr id="8" name="Picture 7" descr="dlr-targets.tif"/>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7534"/>
          <a:stretch/>
        </p:blipFill>
        <p:spPr>
          <a:xfrm>
            <a:off x="5271058" y="1219200"/>
            <a:ext cx="3288741" cy="3217212"/>
          </a:xfrm>
          <a:prstGeom prst="rect">
            <a:avLst/>
          </a:prstGeom>
        </p:spPr>
      </p:pic>
      <p:pic>
        <p:nvPicPr>
          <p:cNvPr id="10" name="Picture 9" descr="dlr-trim.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28" r="2273"/>
          <a:stretch/>
        </p:blipFill>
        <p:spPr>
          <a:xfrm>
            <a:off x="1308100" y="3886200"/>
            <a:ext cx="7340600" cy="2603500"/>
          </a:xfrm>
          <a:prstGeom prst="rect">
            <a:avLst/>
          </a:prstGeom>
        </p:spPr>
      </p:pic>
      <p:pic>
        <p:nvPicPr>
          <p:cNvPr id="11" name="Picture 10" descr="dlr-targets.tif"/>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00" r="54444"/>
          <a:stretch/>
        </p:blipFill>
        <p:spPr>
          <a:xfrm>
            <a:off x="330200" y="1219200"/>
            <a:ext cx="2501900" cy="3166307"/>
          </a:xfrm>
          <a:prstGeom prst="rect">
            <a:avLst/>
          </a:prstGeom>
        </p:spPr>
      </p:pic>
      <p:sp>
        <p:nvSpPr>
          <p:cNvPr id="13" name="Rectangle 12"/>
          <p:cNvSpPr/>
          <p:nvPr/>
        </p:nvSpPr>
        <p:spPr>
          <a:xfrm>
            <a:off x="2699792" y="1412776"/>
            <a:ext cx="2743200" cy="1400383"/>
          </a:xfrm>
          <a:prstGeom prst="rect">
            <a:avLst/>
          </a:prstGeom>
        </p:spPr>
        <p:txBody>
          <a:bodyPr wrap="square">
            <a:spAutoFit/>
          </a:bodyPr>
          <a:lstStyle/>
          <a:p>
            <a:pPr algn="ctr"/>
            <a:r>
              <a:rPr lang="en-US" dirty="0" smtClean="0">
                <a:latin typeface="Corbel"/>
                <a:cs typeface="Corbel"/>
              </a:rPr>
              <a:t>Snapshots &amp; </a:t>
            </a:r>
          </a:p>
          <a:p>
            <a:pPr algn="ctr"/>
            <a:r>
              <a:rPr lang="en-US" dirty="0" smtClean="0">
                <a:latin typeface="Corbel"/>
                <a:cs typeface="Corbel"/>
              </a:rPr>
              <a:t>300 targets (left)</a:t>
            </a:r>
          </a:p>
          <a:p>
            <a:pPr algn="ctr"/>
            <a:endParaRPr lang="en-US" sz="500" dirty="0" smtClean="0">
              <a:latin typeface="Corbel"/>
              <a:cs typeface="Corbel"/>
            </a:endParaRPr>
          </a:p>
          <a:p>
            <a:pPr algn="ctr"/>
            <a:r>
              <a:rPr lang="en-US" dirty="0" smtClean="0">
                <a:latin typeface="Corbel"/>
                <a:cs typeface="Corbel"/>
              </a:rPr>
              <a:t>Weight increase (right)</a:t>
            </a:r>
          </a:p>
          <a:p>
            <a:pPr algn="ctr"/>
            <a:endParaRPr lang="en-US" sz="500" dirty="0" smtClean="0">
              <a:latin typeface="Corbel"/>
              <a:cs typeface="Corbel"/>
            </a:endParaRPr>
          </a:p>
          <a:p>
            <a:pPr algn="ctr"/>
            <a:r>
              <a:rPr lang="en-US" dirty="0" smtClean="0">
                <a:latin typeface="Corbel"/>
                <a:cs typeface="Corbel"/>
              </a:rPr>
              <a:t>CG variation (bottom)</a:t>
            </a:r>
          </a:p>
        </p:txBody>
      </p:sp>
    </p:spTree>
    <p:extLst>
      <p:ext uri="{BB962C8B-B14F-4D97-AF65-F5344CB8AC3E}">
        <p14:creationId xmlns:p14="http://schemas.microsoft.com/office/powerpoint/2010/main" val="201478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ROM applied to entire Appendix C </a:t>
            </a:r>
            <a:br>
              <a:rPr lang="en-CA" dirty="0" smtClean="0"/>
            </a:br>
            <a:r>
              <a:rPr lang="en-CA" dirty="0" smtClean="0"/>
              <a:t>for ice accretion and for aerodynamic performance</a:t>
            </a:r>
            <a:br>
              <a:rPr lang="en-CA" dirty="0" smtClean="0"/>
            </a:br>
            <a:r>
              <a:rPr lang="en-CA" dirty="0" smtClean="0"/>
              <a:t>2D example</a:t>
            </a:r>
            <a:r>
              <a:rPr lang="en-CA" sz="1600" dirty="0"/>
              <a:t/>
            </a:r>
            <a:br>
              <a:rPr lang="en-CA" sz="1600" dirty="0"/>
            </a:br>
            <a:endParaRPr lang="en-US" dirty="0"/>
          </a:p>
        </p:txBody>
      </p:sp>
    </p:spTree>
    <p:extLst>
      <p:ext uri="{BB962C8B-B14F-4D97-AF65-F5344CB8AC3E}">
        <p14:creationId xmlns:p14="http://schemas.microsoft.com/office/powerpoint/2010/main" val="2037099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smtClean="0">
                <a:solidFill>
                  <a:srgbClr val="FFFFFF"/>
                </a:solidFill>
              </a:rPr>
              <a:t>ROM: Appendix C “Complete” Investigation of 2D Ice Shapes </a:t>
            </a:r>
            <a:endParaRPr lang="en-US" dirty="0">
              <a:solidFill>
                <a:srgbClr val="FFFFFF"/>
              </a:solidFill>
            </a:endParaRPr>
          </a:p>
        </p:txBody>
      </p:sp>
      <p:pic>
        <p:nvPicPr>
          <p:cNvPr id="3" name="soln-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1920" y="2163386"/>
            <a:ext cx="7920520" cy="3353846"/>
          </a:xfrm>
          <a:prstGeom prst="rect">
            <a:avLst/>
          </a:prstGeom>
          <a:solidFill>
            <a:schemeClr val="accent1"/>
          </a:solidFill>
        </p:spPr>
      </p:pic>
      <p:sp>
        <p:nvSpPr>
          <p:cNvPr id="5" name="Rectangle 4"/>
          <p:cNvSpPr/>
          <p:nvPr/>
        </p:nvSpPr>
        <p:spPr>
          <a:xfrm>
            <a:off x="685275" y="5575014"/>
            <a:ext cx="3879211" cy="584776"/>
          </a:xfrm>
          <a:prstGeom prst="rect">
            <a:avLst/>
          </a:prstGeom>
        </p:spPr>
        <p:txBody>
          <a:bodyPr wrap="square">
            <a:spAutoFit/>
          </a:bodyPr>
          <a:lstStyle/>
          <a:p>
            <a:pPr algn="ctr"/>
            <a:r>
              <a:rPr lang="en-US" sz="1600" dirty="0" smtClean="0">
                <a:latin typeface="Corbel"/>
                <a:cs typeface="Corbel"/>
              </a:rPr>
              <a:t>30 snapshots selected via Centroidal Voronoi Tessellation</a:t>
            </a:r>
            <a:endParaRPr lang="en-US" sz="1600" dirty="0">
              <a:latin typeface="Corbel"/>
              <a:cs typeface="Corbel"/>
            </a:endParaRPr>
          </a:p>
        </p:txBody>
      </p:sp>
      <p:sp>
        <p:nvSpPr>
          <p:cNvPr id="6" name="Rectangle 5"/>
          <p:cNvSpPr/>
          <p:nvPr/>
        </p:nvSpPr>
        <p:spPr>
          <a:xfrm>
            <a:off x="32544" y="1548080"/>
            <a:ext cx="4796019" cy="584776"/>
          </a:xfrm>
          <a:prstGeom prst="rect">
            <a:avLst/>
          </a:prstGeom>
        </p:spPr>
        <p:txBody>
          <a:bodyPr wrap="square">
            <a:spAutoFit/>
          </a:bodyPr>
          <a:lstStyle/>
          <a:p>
            <a:pPr algn="ctr"/>
            <a:r>
              <a:rPr lang="en-US" sz="1600" dirty="0">
                <a:latin typeface="Corbel"/>
                <a:cs typeface="Corbel"/>
              </a:rPr>
              <a:t>Parameters</a:t>
            </a:r>
            <a:r>
              <a:rPr lang="en-US" sz="1600" dirty="0" smtClean="0">
                <a:latin typeface="Corbel"/>
                <a:cs typeface="Corbel"/>
              </a:rPr>
              <a:t>: LWC(g/m</a:t>
            </a:r>
            <a:r>
              <a:rPr lang="en-US" sz="1600" baseline="30000" dirty="0" smtClean="0">
                <a:latin typeface="Corbel"/>
                <a:cs typeface="Corbel"/>
              </a:rPr>
              <a:t>3</a:t>
            </a:r>
            <a:r>
              <a:rPr lang="en-US" sz="1600" dirty="0" smtClean="0">
                <a:latin typeface="Corbel"/>
                <a:cs typeface="Corbel"/>
              </a:rPr>
              <a:t>), MVD </a:t>
            </a:r>
            <a:r>
              <a:rPr lang="en-US" sz="1600" dirty="0">
                <a:latin typeface="Corbel"/>
                <a:cs typeface="Corbel"/>
              </a:rPr>
              <a:t>(μm</a:t>
            </a:r>
            <a:r>
              <a:rPr lang="en-US" sz="1600" dirty="0" smtClean="0">
                <a:latin typeface="Corbel"/>
                <a:cs typeface="Corbel"/>
              </a:rPr>
              <a:t>)</a:t>
            </a:r>
          </a:p>
          <a:p>
            <a:pPr algn="ctr"/>
            <a:r>
              <a:rPr lang="en-US" sz="1600" dirty="0" smtClean="0">
                <a:latin typeface="Corbel"/>
                <a:cs typeface="Corbel"/>
              </a:rPr>
              <a:t>Desired output: Mass of ice</a:t>
            </a:r>
          </a:p>
        </p:txBody>
      </p:sp>
      <p:sp>
        <p:nvSpPr>
          <p:cNvPr id="7" name="Rectangle 6"/>
          <p:cNvSpPr/>
          <p:nvPr/>
        </p:nvSpPr>
        <p:spPr>
          <a:xfrm>
            <a:off x="4287685" y="5580528"/>
            <a:ext cx="4028731" cy="584775"/>
          </a:xfrm>
          <a:prstGeom prst="rect">
            <a:avLst/>
          </a:prstGeom>
        </p:spPr>
        <p:txBody>
          <a:bodyPr wrap="square">
            <a:spAutoFit/>
          </a:bodyPr>
          <a:lstStyle/>
          <a:p>
            <a:pPr algn="ctr"/>
            <a:r>
              <a:rPr lang="en-US" sz="1600" dirty="0" smtClean="0">
                <a:latin typeface="Corbel"/>
                <a:cs typeface="Corbel"/>
              </a:rPr>
              <a:t>Angle of attack = 2.5 deg, Mach = 0.3</a:t>
            </a:r>
          </a:p>
          <a:p>
            <a:pPr algn="ctr"/>
            <a:r>
              <a:rPr lang="en-US" sz="1600" dirty="0" smtClean="0">
                <a:latin typeface="Corbel"/>
                <a:cs typeface="Corbel"/>
              </a:rPr>
              <a:t>Altitude = 11000 ft., Time of accretion = 7 min.</a:t>
            </a:r>
            <a:endParaRPr lang="en-US" sz="1600" dirty="0">
              <a:latin typeface="Corbel"/>
              <a:cs typeface="Corbel"/>
            </a:endParaRPr>
          </a:p>
        </p:txBody>
      </p:sp>
      <p:sp>
        <p:nvSpPr>
          <p:cNvPr id="4" name="Rectangle 3"/>
          <p:cNvSpPr/>
          <p:nvPr/>
        </p:nvSpPr>
        <p:spPr>
          <a:xfrm>
            <a:off x="4716016" y="1588730"/>
            <a:ext cx="3440535" cy="400110"/>
          </a:xfrm>
          <a:prstGeom prst="rect">
            <a:avLst/>
          </a:prstGeom>
        </p:spPr>
        <p:txBody>
          <a:bodyPr wrap="square">
            <a:spAutoFit/>
          </a:bodyPr>
          <a:lstStyle/>
          <a:p>
            <a:pPr algn="ctr"/>
            <a:r>
              <a:rPr lang="en-US" sz="2000" dirty="0" smtClean="0">
                <a:latin typeface="Corbel"/>
                <a:cs typeface="Corbel"/>
              </a:rPr>
              <a:t>GLC305 </a:t>
            </a:r>
            <a:r>
              <a:rPr lang="en-US" sz="2000" dirty="0">
                <a:latin typeface="Corbel"/>
                <a:cs typeface="Corbel"/>
              </a:rPr>
              <a:t>airfoil</a:t>
            </a:r>
          </a:p>
        </p:txBody>
      </p:sp>
    </p:spTree>
    <p:extLst>
      <p:ext uri="{BB962C8B-B14F-4D97-AF65-F5344CB8AC3E}">
        <p14:creationId xmlns:p14="http://schemas.microsoft.com/office/powerpoint/2010/main" val="3770136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a:solidFill>
                  <a:srgbClr val="FFFFFF"/>
                </a:solidFill>
              </a:rPr>
              <a:t>Exploration of </a:t>
            </a:r>
            <a:r>
              <a:rPr lang="en-CA" smtClean="0">
                <a:solidFill>
                  <a:srgbClr val="FFFFFF"/>
                </a:solidFill>
              </a:rPr>
              <a:t>App C for an airfoil</a:t>
            </a:r>
            <a:endParaRPr lang="en-US" i="1"/>
          </a:p>
        </p:txBody>
      </p:sp>
      <p:pic>
        <p:nvPicPr>
          <p:cNvPr id="4" name="ZZ-CM_iteration1_ice&amp;c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524000"/>
            <a:ext cx="8534400" cy="4575387"/>
          </a:xfrm>
          <a:prstGeom prst="rect">
            <a:avLst/>
          </a:prstGeom>
        </p:spPr>
      </p:pic>
    </p:spTree>
    <p:extLst>
      <p:ext uri="{BB962C8B-B14F-4D97-AF65-F5344CB8AC3E}">
        <p14:creationId xmlns:p14="http://schemas.microsoft.com/office/powerpoint/2010/main" val="3233714071"/>
      </p:ext>
    </p:extLst>
  </p:cSld>
  <p:clrMapOvr>
    <a:masterClrMapping/>
  </p:clrMapOvr>
  <mc:AlternateContent xmlns:mc="http://schemas.openxmlformats.org/markup-compatibility/2006" xmlns:p14="http://schemas.microsoft.com/office/powerpoint/2010/main">
    <mc:Choice Requires="p14">
      <p:transition p14:dur="0" advClick="0" advTm="26000"/>
    </mc:Choice>
    <mc:Fallback xmlns="">
      <p:transition xmlns:p14="http://schemas.microsoft.com/office/powerpoint/2010/main" advClick="0" advTm="2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Reduced Order Modeling: the approach</a:t>
            </a:r>
            <a:endParaRPr lang="en-CA" dirty="0"/>
          </a:p>
        </p:txBody>
      </p:sp>
      <p:sp>
        <p:nvSpPr>
          <p:cNvPr id="4" name="Content Placeholder 3"/>
          <p:cNvSpPr>
            <a:spLocks noGrp="1"/>
          </p:cNvSpPr>
          <p:nvPr>
            <p:ph sz="half" idx="4294967295"/>
          </p:nvPr>
        </p:nvSpPr>
        <p:spPr>
          <a:xfrm>
            <a:off x="457200" y="1878649"/>
            <a:ext cx="3657600" cy="4065587"/>
          </a:xfrm>
          <a:prstGeom prst="rect">
            <a:avLst/>
          </a:prstGeom>
        </p:spPr>
        <p:txBody>
          <a:bodyPr>
            <a:normAutofit/>
          </a:bodyPr>
          <a:lstStyle/>
          <a:p>
            <a:pPr marL="0" indent="0">
              <a:buNone/>
            </a:pPr>
            <a:r>
              <a:rPr lang="en-US" sz="1800" i="1" dirty="0" smtClean="0">
                <a:solidFill>
                  <a:srgbClr val="002060"/>
                </a:solidFill>
              </a:rPr>
              <a:t>“</a:t>
            </a:r>
            <a:r>
              <a:rPr lang="en-US" sz="1800" i="1" dirty="0">
                <a:solidFill>
                  <a:srgbClr val="002060"/>
                </a:solidFill>
              </a:rPr>
              <a:t>Provide a low-DoF approximation to the solution while retaining the same physics (RANS) and same dimensionality (3D</a:t>
            </a:r>
            <a:r>
              <a:rPr lang="en-US" sz="1800" i="1" dirty="0" smtClean="0">
                <a:solidFill>
                  <a:srgbClr val="002060"/>
                </a:solidFill>
              </a:rPr>
              <a:t>)</a:t>
            </a:r>
          </a:p>
          <a:p>
            <a:endParaRPr lang="en-US" sz="1800" i="1" dirty="0" smtClean="0">
              <a:solidFill>
                <a:srgbClr val="002060"/>
              </a:solidFill>
            </a:endParaRPr>
          </a:p>
          <a:p>
            <a:endParaRPr lang="en-US" sz="1800" i="1" dirty="0" smtClean="0">
              <a:solidFill>
                <a:srgbClr val="002060"/>
              </a:solidFill>
            </a:endParaRPr>
          </a:p>
          <a:p>
            <a:pPr marL="0" indent="0">
              <a:buNone/>
            </a:pPr>
            <a:r>
              <a:rPr lang="en-US" sz="1800" b="1" dirty="0" smtClean="0">
                <a:solidFill>
                  <a:srgbClr val="002060"/>
                </a:solidFill>
              </a:rPr>
              <a:t>Dramatic </a:t>
            </a:r>
            <a:r>
              <a:rPr lang="en-US" sz="1800" b="1" dirty="0">
                <a:solidFill>
                  <a:srgbClr val="002060"/>
                </a:solidFill>
              </a:rPr>
              <a:t>reduction in CPU time, from hours or </a:t>
            </a:r>
            <a:r>
              <a:rPr lang="en-US" sz="1800" b="1" dirty="0" smtClean="0">
                <a:solidFill>
                  <a:srgbClr val="002060"/>
                </a:solidFill>
              </a:rPr>
              <a:t>days</a:t>
            </a:r>
            <a:r>
              <a:rPr lang="en-US" sz="1800" b="1" dirty="0">
                <a:solidFill>
                  <a:srgbClr val="002060"/>
                </a:solidFill>
              </a:rPr>
              <a:t>, to </a:t>
            </a:r>
            <a:r>
              <a:rPr lang="en-US" sz="1800" b="1" dirty="0" smtClean="0">
                <a:solidFill>
                  <a:srgbClr val="002060"/>
                </a:solidFill>
              </a:rPr>
              <a:t>seconds</a:t>
            </a:r>
            <a:endParaRPr lang="en-CA" sz="1800" dirty="0">
              <a:solidFill>
                <a:srgbClr val="002060"/>
              </a:solidFill>
            </a:endParaRPr>
          </a:p>
        </p:txBody>
      </p:sp>
      <mc:AlternateContent xmlns:mc="http://schemas.openxmlformats.org/markup-compatibility/2006" xmlns:a14="http://schemas.microsoft.com/office/drawing/2010/main">
        <mc:Choice Requires="a14">
          <p:sp>
            <p:nvSpPr>
              <p:cNvPr id="16" name="Rectangle 15"/>
              <p:cNvSpPr/>
              <p:nvPr/>
            </p:nvSpPr>
            <p:spPr>
              <a:xfrm>
                <a:off x="4383990" y="1700808"/>
                <a:ext cx="4427984" cy="2612505"/>
              </a:xfrm>
              <a:prstGeom prst="rect">
                <a:avLst/>
              </a:prstGeom>
              <a:noFill/>
              <a:ln w="19050" cmpd="sng">
                <a:solidFill>
                  <a:srgbClr val="BF0202"/>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nSpc>
                    <a:spcPct val="114000"/>
                  </a:lnSpc>
                  <a:spcAft>
                    <a:spcPts val="600"/>
                  </a:spcAft>
                </a:pPr>
                <a:r>
                  <a:rPr lang="en-US" sz="1600" dirty="0" smtClean="0">
                    <a:solidFill>
                      <a:prstClr val="black"/>
                    </a:solidFill>
                  </a:rPr>
                  <a:t>1.   Sampling </a:t>
                </a:r>
                <a:r>
                  <a:rPr lang="en-US" sz="1600" dirty="0">
                    <a:solidFill>
                      <a:prstClr val="black"/>
                    </a:solidFill>
                  </a:rPr>
                  <a:t>of the design space (DoE</a:t>
                </a:r>
                <a:r>
                  <a:rPr lang="en-US" sz="1600" dirty="0" smtClean="0">
                    <a:solidFill>
                      <a:prstClr val="black"/>
                    </a:solidFill>
                  </a:rPr>
                  <a:t>)</a:t>
                </a:r>
              </a:p>
              <a:p>
                <a:pPr lvl="0">
                  <a:lnSpc>
                    <a:spcPct val="114000"/>
                  </a:lnSpc>
                  <a:spcAft>
                    <a:spcPts val="600"/>
                  </a:spcAft>
                </a:pPr>
                <a14:m>
                  <m:oMathPara xmlns:m="http://schemas.openxmlformats.org/officeDocument/2006/math">
                    <m:oMathParaPr>
                      <m:jc m:val="centerGroup"/>
                    </m:oMathParaPr>
                    <m:oMath xmlns:m="http://schemas.openxmlformats.org/officeDocument/2006/math">
                      <m:d>
                        <m:dPr>
                          <m:begChr m:val="{"/>
                          <m:endChr m:val="}"/>
                          <m:ctrlPr>
                            <a:rPr lang="en-US" sz="1600" i="1">
                              <a:solidFill>
                                <a:prstClr val="black"/>
                              </a:solidFill>
                              <a:latin typeface="Cambria Math" charset="0"/>
                            </a:rPr>
                          </m:ctrlPr>
                        </m:dPr>
                        <m:e>
                          <m:sSub>
                            <m:sSubPr>
                              <m:ctrlPr>
                                <a:rPr lang="en-US" sz="1600" i="1">
                                  <a:solidFill>
                                    <a:prstClr val="black"/>
                                  </a:solidFill>
                                  <a:latin typeface="Cambria Math" charset="0"/>
                                </a:rPr>
                              </m:ctrlPr>
                            </m:sSubPr>
                            <m:e>
                              <m:r>
                                <a:rPr lang="en-US" sz="1600" b="1">
                                  <a:solidFill>
                                    <a:prstClr val="black"/>
                                  </a:solidFill>
                                  <a:latin typeface="Cambria Math" charset="0"/>
                                </a:rPr>
                                <m:t>𝐱</m:t>
                              </m:r>
                            </m:e>
                            <m:sub>
                              <m:r>
                                <a:rPr lang="en-US" sz="1600" i="1">
                                  <a:solidFill>
                                    <a:prstClr val="black"/>
                                  </a:solidFill>
                                  <a:latin typeface="Cambria Math" charset="0"/>
                                </a:rPr>
                                <m:t>1</m:t>
                              </m:r>
                            </m:sub>
                          </m:sSub>
                          <m:r>
                            <a:rPr lang="en-US" sz="1600" i="1">
                              <a:solidFill>
                                <a:prstClr val="black"/>
                              </a:solidFill>
                              <a:latin typeface="Cambria Math" charset="0"/>
                            </a:rPr>
                            <m:t>,</m:t>
                          </m:r>
                          <m:sSub>
                            <m:sSubPr>
                              <m:ctrlPr>
                                <a:rPr lang="en-US" sz="1600" i="1">
                                  <a:solidFill>
                                    <a:prstClr val="black"/>
                                  </a:solidFill>
                                  <a:latin typeface="Cambria Math" charset="0"/>
                                </a:rPr>
                              </m:ctrlPr>
                            </m:sSubPr>
                            <m:e>
                              <m:r>
                                <a:rPr lang="en-US" sz="1600" b="1">
                                  <a:solidFill>
                                    <a:prstClr val="black"/>
                                  </a:solidFill>
                                  <a:latin typeface="Cambria Math" charset="0"/>
                                </a:rPr>
                                <m:t>𝐱</m:t>
                              </m:r>
                            </m:e>
                            <m:sub>
                              <m:r>
                                <a:rPr lang="en-US" sz="1600" i="1">
                                  <a:solidFill>
                                    <a:prstClr val="black"/>
                                  </a:solidFill>
                                  <a:latin typeface="Cambria Math" charset="0"/>
                                </a:rPr>
                                <m:t>2</m:t>
                              </m:r>
                            </m:sub>
                          </m:sSub>
                          <m:r>
                            <a:rPr lang="en-US" sz="1600" i="1">
                              <a:solidFill>
                                <a:prstClr val="black"/>
                              </a:solidFill>
                              <a:latin typeface="Cambria Math" charset="0"/>
                            </a:rPr>
                            <m:t>,…,</m:t>
                          </m:r>
                          <m:sSub>
                            <m:sSubPr>
                              <m:ctrlPr>
                                <a:rPr lang="en-US" sz="1600" i="1">
                                  <a:solidFill>
                                    <a:prstClr val="black"/>
                                  </a:solidFill>
                                  <a:latin typeface="Cambria Math" charset="0"/>
                                </a:rPr>
                              </m:ctrlPr>
                            </m:sSubPr>
                            <m:e>
                              <m:r>
                                <a:rPr lang="en-US" sz="1600" b="1">
                                  <a:solidFill>
                                    <a:prstClr val="black"/>
                                  </a:solidFill>
                                  <a:latin typeface="Cambria Math" charset="0"/>
                                </a:rPr>
                                <m:t>𝐱</m:t>
                              </m:r>
                            </m:e>
                            <m:sub>
                              <m:sSub>
                                <m:sSubPr>
                                  <m:ctrlPr>
                                    <a:rPr lang="en-US" sz="1600" i="1">
                                      <a:solidFill>
                                        <a:prstClr val="black"/>
                                      </a:solidFill>
                                      <a:latin typeface="Cambria Math" charset="0"/>
                                    </a:rPr>
                                  </m:ctrlPr>
                                </m:sSubPr>
                                <m:e>
                                  <m:r>
                                    <a:rPr lang="en-US" sz="1600" i="1">
                                      <a:solidFill>
                                        <a:prstClr val="black"/>
                                      </a:solidFill>
                                      <a:latin typeface="Cambria Math" charset="0"/>
                                    </a:rPr>
                                    <m:t>𝑁</m:t>
                                  </m:r>
                                </m:e>
                                <m:sub>
                                  <m:r>
                                    <a:rPr lang="en-US" sz="1600" i="1">
                                      <a:solidFill>
                                        <a:prstClr val="black"/>
                                      </a:solidFill>
                                      <a:latin typeface="Cambria Math" charset="0"/>
                                    </a:rPr>
                                    <m:t>𝑆</m:t>
                                  </m:r>
                                </m:sub>
                              </m:sSub>
                            </m:sub>
                          </m:sSub>
                        </m:e>
                      </m:d>
                    </m:oMath>
                  </m:oMathPara>
                </a14:m>
                <a:endParaRPr lang="en-CA" sz="1600" dirty="0">
                  <a:solidFill>
                    <a:prstClr val="black"/>
                  </a:solidFill>
                </a:endParaRPr>
              </a:p>
              <a:p>
                <a:pPr lvl="0">
                  <a:lnSpc>
                    <a:spcPct val="114000"/>
                  </a:lnSpc>
                  <a:spcAft>
                    <a:spcPts val="600"/>
                  </a:spcAft>
                </a:pPr>
                <a:r>
                  <a:rPr lang="en-CA" sz="1600" dirty="0">
                    <a:solidFill>
                      <a:prstClr val="black"/>
                    </a:solidFill>
                  </a:rPr>
                  <a:t>2.   Obtain an set of snapshots of the </a:t>
                </a:r>
                <a:r>
                  <a:rPr lang="en-CA" sz="1600" dirty="0" smtClean="0">
                    <a:solidFill>
                      <a:prstClr val="black"/>
                    </a:solidFill>
                  </a:rPr>
                  <a:t>system</a:t>
                </a:r>
              </a:p>
              <a:p>
                <a:pPr lvl="0">
                  <a:lnSpc>
                    <a:spcPct val="114000"/>
                  </a:lnSpc>
                  <a:spcAft>
                    <a:spcPts val="600"/>
                  </a:spcAft>
                </a:pPr>
                <a14:m>
                  <m:oMathPara xmlns:m="http://schemas.openxmlformats.org/officeDocument/2006/math">
                    <m:oMathParaPr>
                      <m:jc m:val="centerGroup"/>
                    </m:oMathParaPr>
                    <m:oMath xmlns:m="http://schemas.openxmlformats.org/officeDocument/2006/math">
                      <m:d>
                        <m:dPr>
                          <m:begChr m:val="{"/>
                          <m:endChr m:val="}"/>
                          <m:ctrlPr>
                            <a:rPr lang="en-US" sz="1600" i="1">
                              <a:solidFill>
                                <a:prstClr val="black"/>
                              </a:solidFill>
                              <a:latin typeface="Cambria Math" charset="0"/>
                            </a:rPr>
                          </m:ctrlPr>
                        </m:dPr>
                        <m:e>
                          <m:sSub>
                            <m:sSubPr>
                              <m:ctrlPr>
                                <a:rPr lang="en-US" sz="1600" i="1">
                                  <a:solidFill>
                                    <a:prstClr val="black"/>
                                  </a:solidFill>
                                  <a:latin typeface="Cambria Math" charset="0"/>
                                </a:rPr>
                              </m:ctrlPr>
                            </m:sSubPr>
                            <m:e>
                              <m:r>
                                <a:rPr lang="en-US" sz="1600" b="1" i="1">
                                  <a:solidFill>
                                    <a:prstClr val="black"/>
                                  </a:solidFill>
                                  <a:latin typeface="Cambria Math" charset="0"/>
                                </a:rPr>
                                <m:t>𝑼</m:t>
                              </m:r>
                            </m:e>
                            <m:sub>
                              <m:r>
                                <a:rPr lang="en-US" sz="1600" i="1">
                                  <a:solidFill>
                                    <a:prstClr val="black"/>
                                  </a:solidFill>
                                  <a:latin typeface="Cambria Math" charset="0"/>
                                </a:rPr>
                                <m:t>1</m:t>
                              </m:r>
                            </m:sub>
                          </m:sSub>
                          <m:r>
                            <a:rPr lang="en-US" sz="1600" i="1">
                              <a:solidFill>
                                <a:prstClr val="black"/>
                              </a:solidFill>
                              <a:latin typeface="Cambria Math" charset="0"/>
                            </a:rPr>
                            <m:t>,</m:t>
                          </m:r>
                          <m:sSub>
                            <m:sSubPr>
                              <m:ctrlPr>
                                <a:rPr lang="en-US" sz="1600" i="1">
                                  <a:solidFill>
                                    <a:prstClr val="black"/>
                                  </a:solidFill>
                                  <a:latin typeface="Cambria Math" charset="0"/>
                                </a:rPr>
                              </m:ctrlPr>
                            </m:sSubPr>
                            <m:e>
                              <m:r>
                                <a:rPr lang="en-US" sz="1600" b="1" i="1">
                                  <a:solidFill>
                                    <a:prstClr val="black"/>
                                  </a:solidFill>
                                  <a:latin typeface="Cambria Math" charset="0"/>
                                </a:rPr>
                                <m:t>𝑼</m:t>
                              </m:r>
                            </m:e>
                            <m:sub>
                              <m:r>
                                <a:rPr lang="en-US" sz="1600" i="1">
                                  <a:solidFill>
                                    <a:prstClr val="black"/>
                                  </a:solidFill>
                                  <a:latin typeface="Cambria Math" charset="0"/>
                                </a:rPr>
                                <m:t>2</m:t>
                              </m:r>
                            </m:sub>
                          </m:sSub>
                          <m:r>
                            <a:rPr lang="en-US" sz="1600" i="1">
                              <a:solidFill>
                                <a:prstClr val="black"/>
                              </a:solidFill>
                              <a:latin typeface="Cambria Math" charset="0"/>
                            </a:rPr>
                            <m:t>,…,</m:t>
                          </m:r>
                          <m:sSub>
                            <m:sSubPr>
                              <m:ctrlPr>
                                <a:rPr lang="en-US" sz="1600" i="1">
                                  <a:solidFill>
                                    <a:prstClr val="black"/>
                                  </a:solidFill>
                                  <a:latin typeface="Cambria Math" charset="0"/>
                                </a:rPr>
                              </m:ctrlPr>
                            </m:sSubPr>
                            <m:e>
                              <m:r>
                                <a:rPr lang="en-US" sz="1600" b="1" i="1">
                                  <a:solidFill>
                                    <a:prstClr val="black"/>
                                  </a:solidFill>
                                  <a:latin typeface="Cambria Math" charset="0"/>
                                </a:rPr>
                                <m:t>𝑼</m:t>
                              </m:r>
                            </m:e>
                            <m:sub>
                              <m:sSub>
                                <m:sSubPr>
                                  <m:ctrlPr>
                                    <a:rPr lang="en-US" sz="1600" i="1">
                                      <a:solidFill>
                                        <a:prstClr val="black"/>
                                      </a:solidFill>
                                      <a:latin typeface="Cambria Math" charset="0"/>
                                    </a:rPr>
                                  </m:ctrlPr>
                                </m:sSubPr>
                                <m:e>
                                  <m:r>
                                    <a:rPr lang="en-US" sz="1600" i="1">
                                      <a:solidFill>
                                        <a:prstClr val="black"/>
                                      </a:solidFill>
                                      <a:latin typeface="Cambria Math" charset="0"/>
                                    </a:rPr>
                                    <m:t>𝑁</m:t>
                                  </m:r>
                                </m:e>
                                <m:sub>
                                  <m:r>
                                    <a:rPr lang="en-US" sz="1600" i="1">
                                      <a:solidFill>
                                        <a:prstClr val="black"/>
                                      </a:solidFill>
                                      <a:latin typeface="Cambria Math" charset="0"/>
                                    </a:rPr>
                                    <m:t>𝑆</m:t>
                                  </m:r>
                                </m:sub>
                              </m:sSub>
                            </m:sub>
                          </m:sSub>
                        </m:e>
                      </m:d>
                    </m:oMath>
                  </m:oMathPara>
                </a14:m>
                <a:endParaRPr lang="en-US" sz="1600" dirty="0">
                  <a:solidFill>
                    <a:prstClr val="black"/>
                  </a:solidFill>
                </a:endParaRPr>
              </a:p>
              <a:p>
                <a:pPr marL="360363" lvl="0" indent="-360363">
                  <a:lnSpc>
                    <a:spcPct val="114000"/>
                  </a:lnSpc>
                  <a:spcAft>
                    <a:spcPts val="600"/>
                  </a:spcAft>
                </a:pPr>
                <a:r>
                  <a:rPr lang="en-US" sz="1600" dirty="0">
                    <a:solidFill>
                      <a:prstClr val="black"/>
                    </a:solidFill>
                  </a:rPr>
                  <a:t>3.   Extract the “most energetic” </a:t>
                </a:r>
                <a:r>
                  <a:rPr lang="en-US" sz="1600" dirty="0" smtClean="0">
                    <a:solidFill>
                      <a:prstClr val="black"/>
                    </a:solidFill>
                  </a:rPr>
                  <a:t>modes </a:t>
                </a:r>
                <a:r>
                  <a:rPr lang="en-US" sz="1600" dirty="0">
                    <a:solidFill>
                      <a:prstClr val="black"/>
                    </a:solidFill>
                  </a:rPr>
                  <a:t>from the ensemble (POD)</a:t>
                </a:r>
              </a:p>
              <a:p>
                <a:pPr lvl="0">
                  <a:lnSpc>
                    <a:spcPct val="114000"/>
                  </a:lnSpc>
                  <a:spcAft>
                    <a:spcPts val="600"/>
                  </a:spcAft>
                </a:pPr>
                <a14:m>
                  <m:oMathPara xmlns:m="http://schemas.openxmlformats.org/officeDocument/2006/math">
                    <m:oMathParaPr>
                      <m:jc m:val="center"/>
                    </m:oMathParaPr>
                    <m:oMath xmlns:m="http://schemas.openxmlformats.org/officeDocument/2006/math">
                      <m:sSub>
                        <m:sSubPr>
                          <m:ctrlPr>
                            <a:rPr lang="en-US" sz="1600" i="1">
                              <a:solidFill>
                                <a:prstClr val="black"/>
                              </a:solidFill>
                              <a:latin typeface="Cambria Math" charset="0"/>
                            </a:rPr>
                          </m:ctrlPr>
                        </m:sSubPr>
                        <m:e>
                          <m:r>
                            <a:rPr lang="en-US" sz="1600" b="1" i="1">
                              <a:solidFill>
                                <a:prstClr val="black"/>
                              </a:solidFill>
                              <a:latin typeface="Cambria Math" charset="0"/>
                            </a:rPr>
                            <m:t>𝝋</m:t>
                          </m:r>
                        </m:e>
                        <m:sub>
                          <m:r>
                            <a:rPr lang="en-US" sz="1600" i="1">
                              <a:solidFill>
                                <a:prstClr val="black"/>
                              </a:solidFill>
                              <a:latin typeface="Cambria Math" charset="0"/>
                            </a:rPr>
                            <m:t>𝑗</m:t>
                          </m:r>
                        </m:sub>
                      </m:sSub>
                      <m:r>
                        <a:rPr lang="en-US" sz="1600" i="1">
                          <a:solidFill>
                            <a:prstClr val="black"/>
                          </a:solidFill>
                          <a:latin typeface="Cambria Math" charset="0"/>
                        </a:rPr>
                        <m:t>,</m:t>
                      </m:r>
                      <m:r>
                        <a:rPr lang="en-US" sz="1600" i="1">
                          <a:solidFill>
                            <a:prstClr val="black"/>
                          </a:solidFill>
                          <a:latin typeface="Cambria Math" charset="0"/>
                        </a:rPr>
                        <m:t>𝑗</m:t>
                      </m:r>
                      <m:r>
                        <a:rPr lang="en-US" sz="1600" i="1">
                          <a:solidFill>
                            <a:prstClr val="black"/>
                          </a:solidFill>
                          <a:latin typeface="Cambria Math" charset="0"/>
                        </a:rPr>
                        <m:t>=1,…,</m:t>
                      </m:r>
                      <m:sSub>
                        <m:sSubPr>
                          <m:ctrlPr>
                            <a:rPr lang="en-US" sz="1600" i="1">
                              <a:solidFill>
                                <a:prstClr val="black"/>
                              </a:solidFill>
                              <a:latin typeface="Cambria Math" charset="0"/>
                            </a:rPr>
                          </m:ctrlPr>
                        </m:sSubPr>
                        <m:e>
                          <m:r>
                            <a:rPr lang="en-US" sz="1600" i="1">
                              <a:solidFill>
                                <a:prstClr val="black"/>
                              </a:solidFill>
                              <a:latin typeface="Cambria Math" charset="0"/>
                            </a:rPr>
                            <m:t>𝑁</m:t>
                          </m:r>
                        </m:e>
                        <m:sub>
                          <m:r>
                            <a:rPr lang="en-US" sz="1600" i="1">
                              <a:solidFill>
                                <a:prstClr val="black"/>
                              </a:solidFill>
                              <a:latin typeface="Cambria Math" charset="0"/>
                            </a:rPr>
                            <m:t>𝑆</m:t>
                          </m:r>
                        </m:sub>
                      </m:sSub>
                    </m:oMath>
                  </m:oMathPara>
                </a14:m>
                <a:endParaRPr lang="en-US" sz="16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4383990" y="1700808"/>
                <a:ext cx="4427984" cy="2612505"/>
              </a:xfrm>
              <a:prstGeom prst="rect">
                <a:avLst/>
              </a:prstGeom>
              <a:blipFill rotWithShape="0">
                <a:blip r:embed="rId3"/>
                <a:stretch>
                  <a:fillRect l="-548" t="-231" r="-274"/>
                </a:stretch>
              </a:blipFill>
              <a:ln w="19050" cmpd="sng">
                <a:solidFill>
                  <a:srgbClr val="BF0202"/>
                </a:solidFill>
              </a:ln>
              <a:effectLst/>
            </p:spPr>
            <p:txBody>
              <a:bodyPr/>
              <a:lstStyle/>
              <a:p>
                <a:r>
                  <a:rPr lang="en-US">
                    <a:noFill/>
                  </a:rPr>
                  <a:t> </a:t>
                </a:r>
              </a:p>
            </p:txBody>
          </p:sp>
        </mc:Fallback>
      </mc:AlternateContent>
      <p:sp>
        <p:nvSpPr>
          <p:cNvPr id="17" name="TextBox 16"/>
          <p:cNvSpPr txBox="1"/>
          <p:nvPr/>
        </p:nvSpPr>
        <p:spPr>
          <a:xfrm>
            <a:off x="3923928" y="4097289"/>
            <a:ext cx="1026178" cy="400110"/>
          </a:xfrm>
          <a:prstGeom prst="rect">
            <a:avLst/>
          </a:prstGeom>
          <a:solidFill>
            <a:srgbClr val="FFFFFF"/>
          </a:solidFill>
          <a:ln w="19050" cmpd="sng">
            <a:solidFill>
              <a:srgbClr val="BF0202"/>
            </a:solidFill>
          </a:ln>
        </p:spPr>
        <p:txBody>
          <a:bodyPr wrap="none" rtlCol="0">
            <a:spAutoFit/>
          </a:bodyPr>
          <a:lstStyle/>
          <a:p>
            <a:r>
              <a:rPr lang="en-US" sz="2000" b="1" dirty="0" smtClean="0">
                <a:solidFill>
                  <a:srgbClr val="BF0202"/>
                </a:solidFill>
                <a:latin typeface="Corbel"/>
                <a:cs typeface="Corbel"/>
              </a:rPr>
              <a:t>Off-line</a:t>
            </a:r>
            <a:endParaRPr lang="en-US" sz="2000" b="1" dirty="0">
              <a:solidFill>
                <a:srgbClr val="BF0202"/>
              </a:solidFill>
              <a:latin typeface="Corbel"/>
              <a:cs typeface="Corbel"/>
            </a:endParaRPr>
          </a:p>
        </p:txBody>
      </p:sp>
      <mc:AlternateContent xmlns:mc="http://schemas.openxmlformats.org/markup-compatibility/2006" xmlns:a14="http://schemas.microsoft.com/office/drawing/2010/main">
        <mc:Choice Requires="a14">
          <p:sp>
            <p:nvSpPr>
              <p:cNvPr id="18" name="Rectangle 17"/>
              <p:cNvSpPr/>
              <p:nvPr/>
            </p:nvSpPr>
            <p:spPr>
              <a:xfrm>
                <a:off x="4383990" y="4601345"/>
                <a:ext cx="4427984" cy="1326281"/>
              </a:xfrm>
              <a:prstGeom prst="rect">
                <a:avLst/>
              </a:prstGeom>
              <a:noFill/>
              <a:ln w="19050" cmpd="sng">
                <a:solidFill>
                  <a:srgbClr val="1CA22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360363" lvl="0" indent="-360363">
                  <a:lnSpc>
                    <a:spcPct val="114000"/>
                  </a:lnSpc>
                  <a:spcAft>
                    <a:spcPts val="600"/>
                  </a:spcAft>
                </a:pPr>
                <a:r>
                  <a:rPr lang="en-CA" sz="1600" dirty="0">
                    <a:solidFill>
                      <a:prstClr val="black"/>
                    </a:solidFill>
                  </a:rPr>
                  <a:t>4.   Compute the solution of the system at “untried” conditions (Kriging)</a:t>
                </a:r>
              </a:p>
              <a:p>
                <a:pPr lvl="0">
                  <a:lnSpc>
                    <a:spcPct val="114000"/>
                  </a:lnSpc>
                  <a:spcAft>
                    <a:spcPts val="600"/>
                  </a:spcAft>
                </a:pPr>
                <a14:m>
                  <m:oMathPara xmlns:m="http://schemas.openxmlformats.org/officeDocument/2006/math">
                    <m:oMathParaPr>
                      <m:jc m:val="centerGroup"/>
                    </m:oMathParaPr>
                    <m:oMath xmlns:m="http://schemas.openxmlformats.org/officeDocument/2006/math">
                      <m:r>
                        <a:rPr lang="en-US" sz="1600" b="1" i="1">
                          <a:solidFill>
                            <a:prstClr val="black"/>
                          </a:solidFill>
                          <a:latin typeface="Cambria Math" charset="0"/>
                        </a:rPr>
                        <m:t>𝑼</m:t>
                      </m:r>
                      <m:d>
                        <m:dPr>
                          <m:ctrlPr>
                            <a:rPr lang="en-US" sz="1600" i="1">
                              <a:solidFill>
                                <a:prstClr val="black"/>
                              </a:solidFill>
                              <a:latin typeface="Cambria Math" charset="0"/>
                            </a:rPr>
                          </m:ctrlPr>
                        </m:dPr>
                        <m:e>
                          <m:sSup>
                            <m:sSupPr>
                              <m:ctrlPr>
                                <a:rPr lang="en-US" sz="1600" i="1">
                                  <a:solidFill>
                                    <a:prstClr val="black"/>
                                  </a:solidFill>
                                  <a:latin typeface="Cambria Math" charset="0"/>
                                </a:rPr>
                              </m:ctrlPr>
                            </m:sSupPr>
                            <m:e>
                              <m:r>
                                <a:rPr lang="en-US" sz="1600" b="1">
                                  <a:solidFill>
                                    <a:prstClr val="black"/>
                                  </a:solidFill>
                                  <a:latin typeface="Cambria Math" charset="0"/>
                                </a:rPr>
                                <m:t>𝐱</m:t>
                              </m:r>
                            </m:e>
                            <m:sup>
                              <m:r>
                                <a:rPr lang="en-US" sz="1600" i="1">
                                  <a:solidFill>
                                    <a:prstClr val="black"/>
                                  </a:solidFill>
                                  <a:latin typeface="Cambria Math" charset="0"/>
                                </a:rPr>
                                <m:t>𝛿</m:t>
                              </m:r>
                            </m:sup>
                          </m:sSup>
                        </m:e>
                      </m:d>
                      <m:r>
                        <a:rPr lang="el-GR" sz="1600" i="1">
                          <a:solidFill>
                            <a:prstClr val="black"/>
                          </a:solidFill>
                          <a:latin typeface="Cambria Math" charset="0"/>
                        </a:rPr>
                        <m:t>=</m:t>
                      </m:r>
                      <m:nary>
                        <m:naryPr>
                          <m:chr m:val="∑"/>
                          <m:limLoc m:val="subSup"/>
                          <m:ctrlPr>
                            <a:rPr lang="is-IS" sz="1600" i="1">
                              <a:solidFill>
                                <a:prstClr val="black"/>
                              </a:solidFill>
                              <a:latin typeface="Cambria Math" charset="0"/>
                            </a:rPr>
                          </m:ctrlPr>
                        </m:naryPr>
                        <m:sub>
                          <m:r>
                            <m:rPr>
                              <m:brk m:alnAt="25"/>
                            </m:rPr>
                            <a:rPr lang="en-US" sz="1600" i="1">
                              <a:solidFill>
                                <a:prstClr val="black"/>
                              </a:solidFill>
                              <a:latin typeface="Cambria Math" charset="0"/>
                            </a:rPr>
                            <m:t>𝑗</m:t>
                          </m:r>
                          <m:r>
                            <a:rPr lang="en-US" sz="1600" i="1">
                              <a:solidFill>
                                <a:prstClr val="black"/>
                              </a:solidFill>
                              <a:latin typeface="Cambria Math" charset="0"/>
                            </a:rPr>
                            <m:t>=1</m:t>
                          </m:r>
                        </m:sub>
                        <m:sup>
                          <m:r>
                            <a:rPr lang="en-US" sz="1600" i="1">
                              <a:solidFill>
                                <a:prstClr val="black"/>
                              </a:solidFill>
                              <a:latin typeface="Cambria Math" charset="0"/>
                            </a:rPr>
                            <m:t>𝑀</m:t>
                          </m:r>
                          <m:r>
                            <a:rPr lang="en-US" sz="1600" i="1">
                              <a:solidFill>
                                <a:prstClr val="black"/>
                              </a:solidFill>
                              <a:latin typeface="Cambria Math" charset="0"/>
                            </a:rPr>
                            <m:t>≤</m:t>
                          </m:r>
                          <m:sSub>
                            <m:sSubPr>
                              <m:ctrlPr>
                                <a:rPr lang="en-US" sz="1600" i="1">
                                  <a:solidFill>
                                    <a:prstClr val="black"/>
                                  </a:solidFill>
                                  <a:latin typeface="Cambria Math" charset="0"/>
                                </a:rPr>
                              </m:ctrlPr>
                            </m:sSubPr>
                            <m:e>
                              <m:r>
                                <a:rPr lang="en-US" sz="1600" i="1">
                                  <a:solidFill>
                                    <a:prstClr val="black"/>
                                  </a:solidFill>
                                  <a:latin typeface="Cambria Math" charset="0"/>
                                </a:rPr>
                                <m:t>𝑁</m:t>
                              </m:r>
                            </m:e>
                            <m:sub>
                              <m:r>
                                <a:rPr lang="en-US" sz="1600" i="1">
                                  <a:solidFill>
                                    <a:prstClr val="black"/>
                                  </a:solidFill>
                                  <a:latin typeface="Cambria Math" charset="0"/>
                                </a:rPr>
                                <m:t>𝑆</m:t>
                              </m:r>
                            </m:sub>
                          </m:sSub>
                        </m:sup>
                        <m:e>
                          <m:sSubSup>
                            <m:sSubSupPr>
                              <m:ctrlPr>
                                <a:rPr lang="en-US" sz="1600" i="1">
                                  <a:solidFill>
                                    <a:prstClr val="black"/>
                                  </a:solidFill>
                                  <a:latin typeface="Cambria Math" charset="0"/>
                                </a:rPr>
                              </m:ctrlPr>
                            </m:sSubSupPr>
                            <m:e>
                              <m:r>
                                <a:rPr lang="en-US" sz="1600" i="1">
                                  <a:solidFill>
                                    <a:prstClr val="black"/>
                                  </a:solidFill>
                                  <a:latin typeface="Cambria Math" charset="0"/>
                                </a:rPr>
                                <m:t>𝛼</m:t>
                              </m:r>
                            </m:e>
                            <m:sub>
                              <m:r>
                                <a:rPr lang="en-US" sz="1600" i="1">
                                  <a:solidFill>
                                    <a:prstClr val="black"/>
                                  </a:solidFill>
                                  <a:latin typeface="Cambria Math" charset="0"/>
                                </a:rPr>
                                <m:t>𝑗</m:t>
                              </m:r>
                            </m:sub>
                            <m:sup>
                              <m:r>
                                <a:rPr lang="en-US" sz="1600" i="1">
                                  <a:solidFill>
                                    <a:prstClr val="black"/>
                                  </a:solidFill>
                                  <a:latin typeface="Cambria Math" charset="0"/>
                                </a:rPr>
                                <m:t>𝛿</m:t>
                              </m:r>
                            </m:sup>
                          </m:sSubSup>
                          <m:sSub>
                            <m:sSubPr>
                              <m:ctrlPr>
                                <a:rPr lang="en-US" sz="1600" i="1">
                                  <a:solidFill>
                                    <a:prstClr val="black"/>
                                  </a:solidFill>
                                  <a:latin typeface="Cambria Math" charset="0"/>
                                </a:rPr>
                              </m:ctrlPr>
                            </m:sSubPr>
                            <m:e>
                              <m:r>
                                <a:rPr lang="en-US" sz="1600" b="1" i="1">
                                  <a:solidFill>
                                    <a:prstClr val="black"/>
                                  </a:solidFill>
                                  <a:latin typeface="Cambria Math" charset="0"/>
                                </a:rPr>
                                <m:t>𝝋</m:t>
                              </m:r>
                            </m:e>
                            <m:sub>
                              <m:r>
                                <a:rPr lang="en-US" sz="1600" i="1">
                                  <a:solidFill>
                                    <a:prstClr val="black"/>
                                  </a:solidFill>
                                  <a:latin typeface="Cambria Math" charset="0"/>
                                </a:rPr>
                                <m:t>𝑗</m:t>
                              </m:r>
                            </m:sub>
                          </m:sSub>
                        </m:e>
                      </m:nary>
                    </m:oMath>
                  </m:oMathPara>
                </a14:m>
                <a:endParaRPr lang="en-US" sz="1600" dirty="0"/>
              </a:p>
            </p:txBody>
          </p:sp>
        </mc:Choice>
        <mc:Fallback xmlns="">
          <p:sp>
            <p:nvSpPr>
              <p:cNvPr id="18" name="Rectangle 17"/>
              <p:cNvSpPr>
                <a:spLocks noRot="1" noChangeAspect="1" noMove="1" noResize="1" noEditPoints="1" noAdjustHandles="1" noChangeArrowheads="1" noChangeShapeType="1" noTextEdit="1"/>
              </p:cNvSpPr>
              <p:nvPr/>
            </p:nvSpPr>
            <p:spPr>
              <a:xfrm>
                <a:off x="4383990" y="4601345"/>
                <a:ext cx="4427984" cy="1326281"/>
              </a:xfrm>
              <a:prstGeom prst="rect">
                <a:avLst/>
              </a:prstGeom>
              <a:blipFill rotWithShape="0">
                <a:blip r:embed="rId4"/>
                <a:stretch>
                  <a:fillRect l="-548" t="-3182"/>
                </a:stretch>
              </a:blipFill>
              <a:ln w="19050" cmpd="sng">
                <a:solidFill>
                  <a:srgbClr val="1CA226"/>
                </a:solidFill>
              </a:ln>
              <a:effectLst/>
            </p:spPr>
            <p:txBody>
              <a:bodyPr/>
              <a:lstStyle/>
              <a:p>
                <a:r>
                  <a:rPr lang="en-US">
                    <a:noFill/>
                  </a:rPr>
                  <a:t> </a:t>
                </a:r>
              </a:p>
            </p:txBody>
          </p:sp>
        </mc:Fallback>
      </mc:AlternateContent>
      <p:sp>
        <p:nvSpPr>
          <p:cNvPr id="19" name="TextBox 18"/>
          <p:cNvSpPr txBox="1"/>
          <p:nvPr/>
        </p:nvSpPr>
        <p:spPr>
          <a:xfrm>
            <a:off x="3923928" y="5744181"/>
            <a:ext cx="1003801" cy="400110"/>
          </a:xfrm>
          <a:prstGeom prst="rect">
            <a:avLst/>
          </a:prstGeom>
          <a:solidFill>
            <a:srgbClr val="FFFFFF"/>
          </a:solidFill>
          <a:ln w="19050" cmpd="sng">
            <a:solidFill>
              <a:srgbClr val="1CA226"/>
            </a:solidFill>
          </a:ln>
        </p:spPr>
        <p:txBody>
          <a:bodyPr wrap="none" rtlCol="0">
            <a:spAutoFit/>
          </a:bodyPr>
          <a:lstStyle/>
          <a:p>
            <a:r>
              <a:rPr lang="en-US" sz="2000" b="1" dirty="0" smtClean="0">
                <a:solidFill>
                  <a:srgbClr val="1CA226"/>
                </a:solidFill>
                <a:latin typeface="Corbel"/>
                <a:cs typeface="Corbel"/>
              </a:rPr>
              <a:t>On-line</a:t>
            </a:r>
            <a:endParaRPr lang="en-US" sz="2000" b="1" dirty="0">
              <a:solidFill>
                <a:srgbClr val="1CA226"/>
              </a:solidFill>
              <a:latin typeface="Corbel"/>
              <a:cs typeface="Corbel"/>
            </a:endParaRPr>
          </a:p>
        </p:txBody>
      </p:sp>
      <p:sp>
        <p:nvSpPr>
          <p:cNvPr id="6" name="Down Arrow 5"/>
          <p:cNvSpPr/>
          <p:nvPr/>
        </p:nvSpPr>
        <p:spPr>
          <a:xfrm>
            <a:off x="2051720" y="3530712"/>
            <a:ext cx="484632" cy="978408"/>
          </a:xfrm>
          <a:prstGeom prst="downArrow">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CA" dirty="0"/>
          </a:p>
        </p:txBody>
      </p:sp>
    </p:spTree>
    <p:extLst>
      <p:ext uri="{BB962C8B-B14F-4D97-AF65-F5344CB8AC3E}">
        <p14:creationId xmlns:p14="http://schemas.microsoft.com/office/powerpoint/2010/main" val="112052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smtClean="0">
                <a:solidFill>
                  <a:srgbClr val="FFFFFF"/>
                </a:solidFill>
              </a:rPr>
              <a:t>ROM: Appendix C “Complete” Investigation Ice Shapes </a:t>
            </a:r>
            <a:endParaRPr lang="en-US" dirty="0">
              <a:solidFill>
                <a:srgbClr val="FFFFFF"/>
              </a:solidFill>
            </a:endParaRPr>
          </a:p>
        </p:txBody>
      </p:sp>
      <p:pic>
        <p:nvPicPr>
          <p:cNvPr id="8" name="Picture 7" descr="AppendixC-snapshot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855" y="4761308"/>
            <a:ext cx="3402227" cy="1440000"/>
          </a:xfrm>
          <a:prstGeom prst="rect">
            <a:avLst/>
          </a:prstGeom>
        </p:spPr>
      </p:pic>
      <p:pic>
        <p:nvPicPr>
          <p:cNvPr id="9" name="Picture 8" descr="AppendixC-snapsho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700" y="3159130"/>
            <a:ext cx="3448724" cy="1440000"/>
          </a:xfrm>
          <a:prstGeom prst="rect">
            <a:avLst/>
          </a:prstGeom>
        </p:spPr>
      </p:pic>
      <p:pic>
        <p:nvPicPr>
          <p:cNvPr id="10" name="Picture 9" descr="AppendixC-snapshot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8708" y="1556952"/>
            <a:ext cx="3432710" cy="1440000"/>
          </a:xfrm>
          <a:prstGeom prst="rect">
            <a:avLst/>
          </a:prstGeom>
        </p:spPr>
      </p:pic>
      <p:pic>
        <p:nvPicPr>
          <p:cNvPr id="11" name="Picture 10" descr="AppendixC-snapshot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243" y="1556952"/>
            <a:ext cx="3410868" cy="1440000"/>
          </a:xfrm>
          <a:prstGeom prst="rect">
            <a:avLst/>
          </a:prstGeom>
        </p:spPr>
      </p:pic>
      <p:pic>
        <p:nvPicPr>
          <p:cNvPr id="12" name="Picture 11" descr="AppendixC-snapshot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36" y="4761308"/>
            <a:ext cx="3444124" cy="1440000"/>
          </a:xfrm>
          <a:prstGeom prst="rect">
            <a:avLst/>
          </a:prstGeom>
        </p:spPr>
      </p:pic>
      <p:pic>
        <p:nvPicPr>
          <p:cNvPr id="13" name="Picture 12" descr="AppendixC-snapshot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849" y="3159130"/>
            <a:ext cx="3447124" cy="1440000"/>
          </a:xfrm>
          <a:prstGeom prst="rect">
            <a:avLst/>
          </a:prstGeom>
        </p:spPr>
      </p:pic>
      <p:sp>
        <p:nvSpPr>
          <p:cNvPr id="14" name="Oval 13"/>
          <p:cNvSpPr>
            <a:spLocks noChangeAspect="1"/>
          </p:cNvSpPr>
          <p:nvPr/>
        </p:nvSpPr>
        <p:spPr>
          <a:xfrm>
            <a:off x="1655688" y="2492896"/>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899592" y="3609032"/>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1295648" y="5589240"/>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a:spLocks noChangeAspect="1"/>
          </p:cNvSpPr>
          <p:nvPr/>
        </p:nvSpPr>
        <p:spPr>
          <a:xfrm>
            <a:off x="5544120" y="2204864"/>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5724128" y="4041080"/>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a:spLocks noChangeAspect="1"/>
          </p:cNvSpPr>
          <p:nvPr/>
        </p:nvSpPr>
        <p:spPr>
          <a:xfrm>
            <a:off x="5364088" y="5697264"/>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938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ROM applied to entire Appendix C </a:t>
            </a:r>
            <a:br>
              <a:rPr lang="en-CA" dirty="0"/>
            </a:br>
            <a:r>
              <a:rPr lang="en-CA" dirty="0"/>
              <a:t>for natural icing campaign </a:t>
            </a:r>
            <a:br>
              <a:rPr lang="en-CA" dirty="0"/>
            </a:br>
            <a:r>
              <a:rPr lang="en-CA" dirty="0"/>
              <a:t>3D complete aircraft example</a:t>
            </a:r>
            <a:r>
              <a:rPr lang="en-CA" sz="1600" dirty="0"/>
              <a:t/>
            </a:r>
            <a:br>
              <a:rPr lang="en-CA" sz="1600" dirty="0"/>
            </a:br>
            <a:endParaRPr lang="en-US" dirty="0"/>
          </a:p>
        </p:txBody>
      </p:sp>
    </p:spTree>
    <p:extLst>
      <p:ext uri="{BB962C8B-B14F-4D97-AF65-F5344CB8AC3E}">
        <p14:creationId xmlns:p14="http://schemas.microsoft.com/office/powerpoint/2010/main" val="4029914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Ice accretion after 25 min hold in stratiform clouds</a:t>
            </a:r>
            <a:endParaRPr lang="en-US" dirty="0"/>
          </a:p>
        </p:txBody>
      </p:sp>
      <p:sp>
        <p:nvSpPr>
          <p:cNvPr id="2" name="Content Placeholder 1"/>
          <p:cNvSpPr>
            <a:spLocks noGrp="1"/>
          </p:cNvSpPr>
          <p:nvPr>
            <p:ph idx="4294967295"/>
          </p:nvPr>
        </p:nvSpPr>
        <p:spPr>
          <a:xfrm>
            <a:off x="685800" y="1600200"/>
            <a:ext cx="8458200" cy="4572000"/>
          </a:xfrm>
          <a:prstGeom prst="rect">
            <a:avLst/>
          </a:prstGeom>
        </p:spPr>
        <p:txBody>
          <a:bodyPr/>
          <a:lstStyle/>
          <a:p>
            <a:r>
              <a:rPr lang="en-CA" dirty="0"/>
              <a:t>MVD =  </a:t>
            </a:r>
            <a:r>
              <a:rPr lang="en-CA" dirty="0" smtClean="0"/>
              <a:t>18.01 </a:t>
            </a:r>
            <a:r>
              <a:rPr lang="en-CA" dirty="0" smtClean="0">
                <a:latin typeface="Calibri"/>
              </a:rPr>
              <a:t>µm		</a:t>
            </a:r>
            <a:r>
              <a:rPr lang="en-CA" dirty="0" smtClean="0"/>
              <a:t>LWC = 0.40 g/m</a:t>
            </a:r>
            <a:r>
              <a:rPr lang="en-CA" baseline="30000" dirty="0" smtClean="0"/>
              <a:t>3		</a:t>
            </a:r>
            <a:r>
              <a:rPr lang="en-CA" dirty="0" smtClean="0"/>
              <a:t>Temperature = 8.37 ̊ F </a:t>
            </a:r>
          </a:p>
        </p:txBody>
      </p:sp>
      <p:pic>
        <p:nvPicPr>
          <p:cNvPr id="20482" name="Picture 2" descr="\\132.206.224.91\Homes-cfd\zzhan\appC_exploration-3D\AIAA-C\sample022\figures\022_ice_25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600200"/>
            <a:ext cx="8640000" cy="432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23504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LOOCV of the Initial </a:t>
            </a:r>
            <a:r>
              <a:rPr lang="en-US" dirty="0" smtClean="0"/>
              <a:t>Sampling</a:t>
            </a:r>
            <a:endParaRPr lang="en-US" dirty="0"/>
          </a:p>
        </p:txBody>
      </p:sp>
      <p:sp>
        <p:nvSpPr>
          <p:cNvPr id="3" name="Text Placeholder 2"/>
          <p:cNvSpPr>
            <a:spLocks noGrp="1"/>
          </p:cNvSpPr>
          <p:nvPr>
            <p:ph idx="4294967295"/>
          </p:nvPr>
        </p:nvSpPr>
        <p:spPr>
          <a:xfrm>
            <a:off x="685800" y="1600200"/>
            <a:ext cx="8458200" cy="4572000"/>
          </a:xfrm>
          <a:prstGeom prst="rect">
            <a:avLst/>
          </a:prstGeom>
        </p:spPr>
        <p:txBody>
          <a:bodyPr>
            <a:normAutofit/>
          </a:bodyPr>
          <a:lstStyle/>
          <a:p>
            <a:pPr marL="0" indent="0">
              <a:spcAft>
                <a:spcPts val="0"/>
              </a:spcAft>
              <a:buNone/>
            </a:pPr>
            <a:r>
              <a:rPr lang="en-US" sz="1600" dirty="0" smtClean="0"/>
              <a:t>Altitude</a:t>
            </a:r>
            <a:r>
              <a:rPr lang="en-US" sz="1600" dirty="0"/>
              <a:t>: 16,404 </a:t>
            </a:r>
            <a:r>
              <a:rPr lang="en-US" sz="1600" dirty="0" smtClean="0"/>
              <a:t>ft		Speed</a:t>
            </a:r>
            <a:r>
              <a:rPr lang="en-US" sz="1600" dirty="0"/>
              <a:t>: 268 </a:t>
            </a:r>
            <a:r>
              <a:rPr lang="en-US" sz="1600" dirty="0" smtClean="0"/>
              <a:t>KTAS	AoA</a:t>
            </a:r>
            <a:r>
              <a:rPr lang="en-US" sz="1600" dirty="0"/>
              <a:t>: </a:t>
            </a:r>
            <a:r>
              <a:rPr lang="en-US" sz="1600" dirty="0" smtClean="0"/>
              <a:t>3.7° Exposure </a:t>
            </a:r>
            <a:r>
              <a:rPr lang="en-US" sz="1600" dirty="0"/>
              <a:t>time: 25 </a:t>
            </a:r>
            <a:r>
              <a:rPr lang="en-US" sz="1600" dirty="0" smtClean="0"/>
              <a:t>minutes</a:t>
            </a:r>
            <a:endParaRPr lang="en-US" sz="1600" dirty="0"/>
          </a:p>
        </p:txBody>
      </p:sp>
      <p:pic>
        <p:nvPicPr>
          <p:cNvPr id="4" name="Picture 2" descr="\\132.206.224.91\Homes-cfd\zzhan\appC_exploration-3D\TECPLOT-FIGURE\ice-movie\CM-25min-mediu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040" y="2011680"/>
            <a:ext cx="8503920" cy="42519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132.206.224.91\Homes-cfd\zzhan\appC_exploration-3D\TECPLOT-FIGURE\ice-movie\figues\ICE0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 y="2011680"/>
            <a:ext cx="8503920" cy="425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Complete </a:t>
            </a:r>
            <a:r>
              <a:rPr lang="en-US" dirty="0"/>
              <a:t>exploration of </a:t>
            </a:r>
            <a:r>
              <a:rPr lang="en-US" dirty="0" smtClean="0"/>
              <a:t>CM</a:t>
            </a:r>
            <a:endParaRPr lang="en-US" dirty="0"/>
          </a:p>
        </p:txBody>
      </p:sp>
      <p:pic>
        <p:nvPicPr>
          <p:cNvPr id="1026" name="Picture 2" descr="\\132.206.224.91\Homes-cfd\zzhan\appC_exploration-3D\AIAA-C\ice-figures\wave8_error-loc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96" y="1881288"/>
            <a:ext cx="4456404" cy="41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132.206.224.91\Homes-cfd\zzhan\appC_exploration-3D\AIAA-C\ice-figures\wave8_mass10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092" y="1881288"/>
            <a:ext cx="4456404" cy="4140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5555558" y="5877272"/>
            <a:ext cx="3264914" cy="400110"/>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ctr">
              <a:lnSpc>
                <a:spcPct val="125000"/>
              </a:lnSpc>
            </a:pPr>
            <a:r>
              <a:rPr lang="en-US" sz="1600" dirty="0" smtClean="0">
                <a:solidFill>
                  <a:srgbClr val="0000FF"/>
                </a:solidFill>
                <a:latin typeface="+mn-lt"/>
              </a:rPr>
              <a:t>Each ROM: 2 s on 16 CPUs	</a:t>
            </a:r>
          </a:p>
        </p:txBody>
      </p:sp>
      <p:sp>
        <p:nvSpPr>
          <p:cNvPr id="2" name="Rectangle 1"/>
          <p:cNvSpPr/>
          <p:nvPr/>
        </p:nvSpPr>
        <p:spPr>
          <a:xfrm>
            <a:off x="5339534" y="1342509"/>
            <a:ext cx="3408930" cy="646331"/>
          </a:xfrm>
          <a:prstGeom prst="rect">
            <a:avLst/>
          </a:prstGeom>
        </p:spPr>
        <p:txBody>
          <a:bodyPr wrap="square">
            <a:spAutoFit/>
          </a:bodyPr>
          <a:lstStyle/>
          <a:p>
            <a:pPr algn="ctr"/>
            <a:r>
              <a:rPr lang="en-US" dirty="0"/>
              <a:t>Mass of </a:t>
            </a:r>
            <a:r>
              <a:rPr lang="en-US" dirty="0" smtClean="0"/>
              <a:t>ice -- 25 min hold </a:t>
            </a:r>
          </a:p>
          <a:p>
            <a:pPr algn="ctr"/>
            <a:r>
              <a:rPr lang="en-US" dirty="0" smtClean="0"/>
              <a:t>1000 ROM solutions</a:t>
            </a:r>
            <a:endParaRPr lang="en-US" dirty="0"/>
          </a:p>
        </p:txBody>
      </p:sp>
      <p:sp>
        <p:nvSpPr>
          <p:cNvPr id="8" name="Rectangle 7"/>
          <p:cNvSpPr/>
          <p:nvPr/>
        </p:nvSpPr>
        <p:spPr>
          <a:xfrm>
            <a:off x="874465" y="1342509"/>
            <a:ext cx="3408930" cy="646331"/>
          </a:xfrm>
          <a:prstGeom prst="rect">
            <a:avLst/>
          </a:prstGeom>
        </p:spPr>
        <p:txBody>
          <a:bodyPr wrap="square">
            <a:spAutoFit/>
          </a:bodyPr>
          <a:lstStyle/>
          <a:p>
            <a:pPr algn="ctr"/>
            <a:r>
              <a:rPr lang="en-US" dirty="0" smtClean="0"/>
              <a:t>LOOCV error -- ice thickness</a:t>
            </a:r>
          </a:p>
          <a:p>
            <a:pPr algn="ctr"/>
            <a:r>
              <a:rPr lang="en-US" dirty="0"/>
              <a:t>103 </a:t>
            </a:r>
            <a:r>
              <a:rPr lang="en-US" dirty="0" smtClean="0"/>
              <a:t>snapshots</a:t>
            </a:r>
            <a:endParaRPr lang="en-US" dirty="0"/>
          </a:p>
        </p:txBody>
      </p:sp>
      <p:sp>
        <p:nvSpPr>
          <p:cNvPr id="10" name="Rectangle 9"/>
          <p:cNvSpPr/>
          <p:nvPr/>
        </p:nvSpPr>
        <p:spPr>
          <a:xfrm>
            <a:off x="683568" y="5877272"/>
            <a:ext cx="3624954" cy="400110"/>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ctr">
              <a:lnSpc>
                <a:spcPct val="125000"/>
              </a:lnSpc>
            </a:pPr>
            <a:r>
              <a:rPr lang="en-US" sz="1600" dirty="0" smtClean="0">
                <a:solidFill>
                  <a:srgbClr val="B90202"/>
                </a:solidFill>
                <a:latin typeface="+mn-lt"/>
              </a:rPr>
              <a:t>Each CFD-ICE: 16-32 h on 128 CPUs</a:t>
            </a:r>
          </a:p>
        </p:txBody>
      </p:sp>
    </p:spTree>
    <p:extLst>
      <p:ext uri="{BB962C8B-B14F-4D97-AF65-F5344CB8AC3E}">
        <p14:creationId xmlns:p14="http://schemas.microsoft.com/office/powerpoint/2010/main" val="542224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t>Initial sampling and shape of ice used </a:t>
            </a:r>
            <a:r>
              <a:rPr lang="en-US" dirty="0"/>
              <a:t>for aerodynamic degradation </a:t>
            </a:r>
            <a:r>
              <a:rPr lang="en-US" dirty="0" smtClean="0"/>
              <a:t>analysis</a:t>
            </a:r>
            <a:endParaRPr lang="en-US" dirty="0"/>
          </a:p>
        </p:txBody>
      </p:sp>
      <p:pic>
        <p:nvPicPr>
          <p:cNvPr id="7171" name="Picture 3" descr="\\132.206.224.91\Homes-cfd\zzhan\appC_exploration-3D\AIAA-C\sample036\figures\sampling1-sn036_ICE_45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696772"/>
            <a:ext cx="9000000" cy="4180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17788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32.206.224.91\Homes-cfd\zzhan\appC_exploration-3D\AIAA-C\aero-figures\wave1-error-L2N-PRES_SHEA-ic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408739"/>
            <a:ext cx="9000000" cy="41805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dirty="0"/>
              <a:t>LOOCV error of the initial sampling, </a:t>
            </a:r>
            <a:r>
              <a:rPr lang="en-US" dirty="0" smtClean="0"/>
              <a:t>iced geometry</a:t>
            </a:r>
            <a:endParaRPr lang="en-US" dirty="0"/>
          </a:p>
        </p:txBody>
      </p:sp>
      <p:sp>
        <p:nvSpPr>
          <p:cNvPr id="8" name="Rectangle 5"/>
          <p:cNvSpPr>
            <a:spLocks noChangeArrowheads="1"/>
          </p:cNvSpPr>
          <p:nvPr/>
        </p:nvSpPr>
        <p:spPr bwMode="auto">
          <a:xfrm>
            <a:off x="1600783" y="5596497"/>
            <a:ext cx="174342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smtClean="0"/>
              <a:t>Max error 1.5%</a:t>
            </a:r>
          </a:p>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smtClean="0"/>
              <a:t>Avg. error 0.17%</a:t>
            </a:r>
          </a:p>
        </p:txBody>
      </p:sp>
      <p:sp>
        <p:nvSpPr>
          <p:cNvPr id="9" name="Rectangle 5"/>
          <p:cNvSpPr>
            <a:spLocks noChangeArrowheads="1"/>
          </p:cNvSpPr>
          <p:nvPr/>
        </p:nvSpPr>
        <p:spPr bwMode="auto">
          <a:xfrm>
            <a:off x="6228184" y="5590981"/>
            <a:ext cx="1643399"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smtClean="0"/>
              <a:t>Max error 8.6%</a:t>
            </a:r>
          </a:p>
          <a:p>
            <a:pPr fontAlgn="base">
              <a:spcBef>
                <a:spcPct val="0"/>
              </a:spcBef>
              <a:spcAft>
                <a:spcPct val="0"/>
              </a:spcAft>
            </a:pPr>
            <a:r>
              <a:rPr lang="en-US" altLang="en-US" dirty="0"/>
              <a:t>Avg. error </a:t>
            </a:r>
            <a:r>
              <a:rPr lang="en-US" altLang="en-US" dirty="0" smtClean="0"/>
              <a:t>1.7%</a:t>
            </a:r>
            <a:endParaRPr lang="en-US" altLang="en-US" dirty="0"/>
          </a:p>
        </p:txBody>
      </p:sp>
      <p:sp>
        <p:nvSpPr>
          <p:cNvPr id="2" name="Rectangle 1"/>
          <p:cNvSpPr/>
          <p:nvPr/>
        </p:nvSpPr>
        <p:spPr>
          <a:xfrm>
            <a:off x="323528" y="1412776"/>
            <a:ext cx="1494320" cy="369332"/>
          </a:xfrm>
          <a:prstGeom prst="rect">
            <a:avLst/>
          </a:prstGeom>
        </p:spPr>
        <p:txBody>
          <a:bodyPr wrap="none">
            <a:spAutoFit/>
          </a:bodyPr>
          <a:lstStyle/>
          <a:p>
            <a:r>
              <a:rPr lang="en-US" altLang="en-US" dirty="0"/>
              <a:t>84 snapshots</a:t>
            </a:r>
            <a:endParaRPr lang="en-US" dirty="0"/>
          </a:p>
        </p:txBody>
      </p:sp>
    </p:spTree>
    <p:extLst>
      <p:ext uri="{BB962C8B-B14F-4D97-AF65-F5344CB8AC3E}">
        <p14:creationId xmlns:p14="http://schemas.microsoft.com/office/powerpoint/2010/main" val="1989588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132.206.224.91\Homes-cfd\zzhan\appC_exploration-3D\AIAA-C\aero-figures\wave8-error-L2N-PRES_SHEA-ic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408740"/>
            <a:ext cx="9000000" cy="41805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dirty="0"/>
              <a:t>LOOCV error of the final sampling, </a:t>
            </a:r>
            <a:r>
              <a:rPr lang="en-US" dirty="0" smtClean="0"/>
              <a:t>iced geometry</a:t>
            </a:r>
            <a:endParaRPr lang="en-US" dirty="0"/>
          </a:p>
        </p:txBody>
      </p:sp>
      <p:sp>
        <p:nvSpPr>
          <p:cNvPr id="8" name="Rectangle 5"/>
          <p:cNvSpPr>
            <a:spLocks noChangeArrowheads="1"/>
          </p:cNvSpPr>
          <p:nvPr/>
        </p:nvSpPr>
        <p:spPr bwMode="auto">
          <a:xfrm>
            <a:off x="1600783" y="5596497"/>
            <a:ext cx="174708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smtClean="0"/>
              <a:t>Max error 1.3%</a:t>
            </a:r>
          </a:p>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smtClean="0"/>
              <a:t>Avg. error 0.13%</a:t>
            </a:r>
          </a:p>
        </p:txBody>
      </p:sp>
      <p:sp>
        <p:nvSpPr>
          <p:cNvPr id="12" name="Rectangle 5"/>
          <p:cNvSpPr>
            <a:spLocks noChangeArrowheads="1"/>
          </p:cNvSpPr>
          <p:nvPr/>
        </p:nvSpPr>
        <p:spPr bwMode="auto">
          <a:xfrm>
            <a:off x="6228184" y="5590981"/>
            <a:ext cx="1643399"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smtClean="0"/>
              <a:t>Max error 6.0%</a:t>
            </a:r>
          </a:p>
          <a:p>
            <a:pPr fontAlgn="base">
              <a:spcBef>
                <a:spcPct val="0"/>
              </a:spcBef>
              <a:spcAft>
                <a:spcPct val="0"/>
              </a:spcAft>
            </a:pPr>
            <a:r>
              <a:rPr lang="en-US" altLang="en-US" dirty="0"/>
              <a:t>Avg. error </a:t>
            </a:r>
            <a:r>
              <a:rPr lang="en-US" altLang="en-US" dirty="0" smtClean="0"/>
              <a:t>1.5%</a:t>
            </a:r>
            <a:endParaRPr lang="en-US" altLang="en-US" dirty="0"/>
          </a:p>
        </p:txBody>
      </p:sp>
      <p:sp>
        <p:nvSpPr>
          <p:cNvPr id="2" name="Rectangle 1"/>
          <p:cNvSpPr/>
          <p:nvPr/>
        </p:nvSpPr>
        <p:spPr>
          <a:xfrm>
            <a:off x="219548" y="1412776"/>
            <a:ext cx="1616148" cy="369332"/>
          </a:xfrm>
          <a:prstGeom prst="rect">
            <a:avLst/>
          </a:prstGeom>
        </p:spPr>
        <p:txBody>
          <a:bodyPr wrap="none">
            <a:spAutoFit/>
          </a:bodyPr>
          <a:lstStyle/>
          <a:p>
            <a:r>
              <a:rPr lang="en-US" altLang="en-US" dirty="0"/>
              <a:t>129 snapshots</a:t>
            </a:r>
            <a:endParaRPr lang="en-US" dirty="0"/>
          </a:p>
        </p:txBody>
      </p:sp>
    </p:spTree>
    <p:extLst>
      <p:ext uri="{BB962C8B-B14F-4D97-AF65-F5344CB8AC3E}">
        <p14:creationId xmlns:p14="http://schemas.microsoft.com/office/powerpoint/2010/main" val="11702870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32.206.224.91\Homes-cfd\zzhan\appC_exploration-3D\AIAA-C\aero-figures\wave8-error-L2N-PRES_SHEA-cle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408740"/>
            <a:ext cx="9000000" cy="41805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dirty="0"/>
              <a:t>LOOCV error of the final sampling, </a:t>
            </a:r>
            <a:r>
              <a:rPr lang="en-US" dirty="0" smtClean="0"/>
              <a:t>clean geometry</a:t>
            </a:r>
            <a:endParaRPr lang="en-US" dirty="0"/>
          </a:p>
        </p:txBody>
      </p:sp>
      <p:sp>
        <p:nvSpPr>
          <p:cNvPr id="7" name="Rectangle 5"/>
          <p:cNvSpPr>
            <a:spLocks noChangeArrowheads="1"/>
          </p:cNvSpPr>
          <p:nvPr/>
        </p:nvSpPr>
        <p:spPr bwMode="auto">
          <a:xfrm>
            <a:off x="1600783" y="5596497"/>
            <a:ext cx="176715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smtClean="0"/>
              <a:t>Max error 1.0%</a:t>
            </a:r>
          </a:p>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smtClean="0"/>
              <a:t>Avg. error 0.14%</a:t>
            </a:r>
          </a:p>
        </p:txBody>
      </p:sp>
      <p:sp>
        <p:nvSpPr>
          <p:cNvPr id="8" name="Rectangle 5"/>
          <p:cNvSpPr>
            <a:spLocks noChangeArrowheads="1"/>
          </p:cNvSpPr>
          <p:nvPr/>
        </p:nvSpPr>
        <p:spPr bwMode="auto">
          <a:xfrm>
            <a:off x="6228184" y="5590981"/>
            <a:ext cx="173316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smtClean="0"/>
              <a:t>Max error 11.9%</a:t>
            </a:r>
          </a:p>
          <a:p>
            <a:pPr fontAlgn="base">
              <a:spcBef>
                <a:spcPct val="0"/>
              </a:spcBef>
              <a:spcAft>
                <a:spcPct val="0"/>
              </a:spcAft>
            </a:pPr>
            <a:r>
              <a:rPr lang="en-US" altLang="en-US" dirty="0"/>
              <a:t>Avg. error </a:t>
            </a:r>
            <a:r>
              <a:rPr lang="en-US" altLang="en-US" dirty="0" smtClean="0"/>
              <a:t>3.5%</a:t>
            </a:r>
            <a:endParaRPr lang="en-US" altLang="en-US" dirty="0"/>
          </a:p>
        </p:txBody>
      </p:sp>
      <p:sp>
        <p:nvSpPr>
          <p:cNvPr id="9" name="Rectangle 8"/>
          <p:cNvSpPr/>
          <p:nvPr/>
        </p:nvSpPr>
        <p:spPr>
          <a:xfrm>
            <a:off x="219548" y="1412776"/>
            <a:ext cx="1616148" cy="369332"/>
          </a:xfrm>
          <a:prstGeom prst="rect">
            <a:avLst/>
          </a:prstGeom>
        </p:spPr>
        <p:txBody>
          <a:bodyPr wrap="none">
            <a:spAutoFit/>
          </a:bodyPr>
          <a:lstStyle/>
          <a:p>
            <a:r>
              <a:rPr lang="en-US" altLang="en-US" dirty="0"/>
              <a:t>129 snapshots</a:t>
            </a:r>
            <a:endParaRPr lang="en-US" dirty="0"/>
          </a:p>
        </p:txBody>
      </p:sp>
    </p:spTree>
    <p:extLst>
      <p:ext uri="{BB962C8B-B14F-4D97-AF65-F5344CB8AC3E}">
        <p14:creationId xmlns:p14="http://schemas.microsoft.com/office/powerpoint/2010/main" val="1015118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ROM applied to a go-around scenario</a:t>
            </a:r>
            <a:endParaRPr lang="en-US" dirty="0"/>
          </a:p>
        </p:txBody>
      </p:sp>
    </p:spTree>
    <p:extLst>
      <p:ext uri="{BB962C8B-B14F-4D97-AF65-F5344CB8AC3E}">
        <p14:creationId xmlns:p14="http://schemas.microsoft.com/office/powerpoint/2010/main" val="759065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600"/>
              </a:spcBef>
              <a:spcAft>
                <a:spcPts val="600"/>
              </a:spcAft>
            </a:pPr>
            <a:r>
              <a:rPr lang="en-CA" dirty="0" smtClean="0"/>
              <a:t>ROM: The Successive Steps</a:t>
            </a:r>
            <a:endParaRPr lang="en-CA" dirty="0"/>
          </a:p>
        </p:txBody>
      </p:sp>
      <p:grpSp>
        <p:nvGrpSpPr>
          <p:cNvPr id="22" name="Group 21"/>
          <p:cNvGrpSpPr/>
          <p:nvPr/>
        </p:nvGrpSpPr>
        <p:grpSpPr>
          <a:xfrm>
            <a:off x="3419872" y="1501904"/>
            <a:ext cx="1589357" cy="4807416"/>
            <a:chOff x="2122873" y="1268760"/>
            <a:chExt cx="1589357" cy="4807416"/>
          </a:xfrm>
        </p:grpSpPr>
        <p:cxnSp>
          <p:nvCxnSpPr>
            <p:cNvPr id="23" name="Straight Arrow Connector 22"/>
            <p:cNvCxnSpPr>
              <a:stCxn id="26" idx="2"/>
              <a:endCxn id="27" idx="0"/>
            </p:cNvCxnSpPr>
            <p:nvPr/>
          </p:nvCxnSpPr>
          <p:spPr>
            <a:xfrm flipH="1">
              <a:off x="2803465" y="1940730"/>
              <a:ext cx="1" cy="498408"/>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7" idx="2"/>
              <a:endCxn id="28" idx="0"/>
            </p:cNvCxnSpPr>
            <p:nvPr/>
          </p:nvCxnSpPr>
          <p:spPr>
            <a:xfrm flipH="1">
              <a:off x="2803464" y="2984629"/>
              <a:ext cx="1" cy="472434"/>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8" idx="2"/>
              <a:endCxn id="29" idx="0"/>
            </p:cNvCxnSpPr>
            <p:nvPr/>
          </p:nvCxnSpPr>
          <p:spPr>
            <a:xfrm>
              <a:off x="2803464" y="4002554"/>
              <a:ext cx="0" cy="1074752"/>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209106" y="1395239"/>
              <a:ext cx="1188719" cy="54549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latin typeface="Trebuchet MS" panose="020B0603020202020204" pitchFamily="34" charset="0"/>
                </a:rPr>
                <a:t>DoE</a:t>
              </a:r>
            </a:p>
          </p:txBody>
        </p:sp>
        <p:sp>
          <p:nvSpPr>
            <p:cNvPr id="27" name="Rectangle 26"/>
            <p:cNvSpPr/>
            <p:nvPr/>
          </p:nvSpPr>
          <p:spPr>
            <a:xfrm>
              <a:off x="2209105" y="2439138"/>
              <a:ext cx="1188720" cy="5454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olidFill>
                    <a:schemeClr val="tx1"/>
                  </a:solidFill>
                  <a:latin typeface="Trebuchet MS" panose="020B0603020202020204" pitchFamily="34" charset="0"/>
                </a:rPr>
                <a:t>Snapshots</a:t>
              </a:r>
              <a:endParaRPr lang="en-US" sz="1600" dirty="0">
                <a:solidFill>
                  <a:schemeClr val="tx1"/>
                </a:solidFill>
                <a:latin typeface="Trebuchet MS" panose="020B0603020202020204" pitchFamily="34" charset="0"/>
              </a:endParaRPr>
            </a:p>
          </p:txBody>
        </p:sp>
        <p:sp>
          <p:nvSpPr>
            <p:cNvPr id="28" name="Rectangle 27"/>
            <p:cNvSpPr/>
            <p:nvPr/>
          </p:nvSpPr>
          <p:spPr>
            <a:xfrm>
              <a:off x="2209104" y="3457063"/>
              <a:ext cx="1188719" cy="5454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latin typeface="Trebuchet MS" panose="020B0603020202020204" pitchFamily="34" charset="0"/>
                </a:rPr>
                <a:t>POD</a:t>
              </a:r>
            </a:p>
          </p:txBody>
        </p:sp>
        <p:sp>
          <p:nvSpPr>
            <p:cNvPr id="29" name="Rectangle 28"/>
            <p:cNvSpPr/>
            <p:nvPr/>
          </p:nvSpPr>
          <p:spPr>
            <a:xfrm>
              <a:off x="2209104" y="5077306"/>
              <a:ext cx="1188719" cy="5454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olidFill>
                    <a:schemeClr val="tx1"/>
                  </a:solidFill>
                  <a:latin typeface="Trebuchet MS" panose="020B0603020202020204" pitchFamily="34" charset="0"/>
                </a:rPr>
                <a:t>Kriging</a:t>
              </a:r>
              <a:endParaRPr lang="en-US" sz="1600" dirty="0">
                <a:solidFill>
                  <a:schemeClr val="tx1"/>
                </a:solidFill>
                <a:latin typeface="Trebuchet MS" panose="020B0603020202020204" pitchFamily="34" charset="0"/>
              </a:endParaRPr>
            </a:p>
          </p:txBody>
        </p:sp>
        <p:sp>
          <p:nvSpPr>
            <p:cNvPr id="30" name="Rounded Rectangle 29"/>
            <p:cNvSpPr/>
            <p:nvPr/>
          </p:nvSpPr>
          <p:spPr>
            <a:xfrm>
              <a:off x="2122873" y="1268760"/>
              <a:ext cx="1361179" cy="3149976"/>
            </a:xfrm>
            <a:prstGeom prst="roundRect">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latin typeface="Trebuchet MS" panose="020B0603020202020204" pitchFamily="34" charset="0"/>
              </a:endParaRPr>
            </a:p>
          </p:txBody>
        </p:sp>
        <p:sp>
          <p:nvSpPr>
            <p:cNvPr id="31" name="TextBox 16"/>
            <p:cNvSpPr txBox="1"/>
            <p:nvPr/>
          </p:nvSpPr>
          <p:spPr>
            <a:xfrm>
              <a:off x="2870332" y="4142957"/>
              <a:ext cx="841898" cy="338554"/>
            </a:xfrm>
            <a:prstGeom prst="rect">
              <a:avLst/>
            </a:prstGeom>
            <a:solidFill>
              <a:srgbClr val="FFFFFF"/>
            </a:solidFill>
            <a:ln w="12700" cmpd="sng">
              <a:solidFill>
                <a:srgbClr val="BF0202"/>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smtClean="0">
                  <a:solidFill>
                    <a:srgbClr val="BF0202"/>
                  </a:solidFill>
                  <a:latin typeface="Trebuchet MS" panose="020B0603020202020204" pitchFamily="34" charset="0"/>
                  <a:cs typeface="Corbel"/>
                </a:rPr>
                <a:t>Offline</a:t>
              </a:r>
              <a:endParaRPr lang="en-US" sz="1600" dirty="0">
                <a:solidFill>
                  <a:srgbClr val="BF0202"/>
                </a:solidFill>
                <a:latin typeface="Trebuchet MS" panose="020B0603020202020204" pitchFamily="34" charset="0"/>
                <a:cs typeface="Corbel"/>
              </a:endParaRPr>
            </a:p>
          </p:txBody>
        </p:sp>
        <p:sp>
          <p:nvSpPr>
            <p:cNvPr id="32" name="Rounded Rectangle 31"/>
            <p:cNvSpPr/>
            <p:nvPr/>
          </p:nvSpPr>
          <p:spPr>
            <a:xfrm>
              <a:off x="2122873" y="4900638"/>
              <a:ext cx="1361179" cy="1074152"/>
            </a:xfrm>
            <a:prstGeom prst="roundRect">
              <a:avLst/>
            </a:prstGeom>
            <a:noFill/>
            <a:ln>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latin typeface="Trebuchet MS" panose="020B0603020202020204" pitchFamily="34" charset="0"/>
              </a:endParaRPr>
            </a:p>
          </p:txBody>
        </p:sp>
        <p:sp>
          <p:nvSpPr>
            <p:cNvPr id="33" name="TextBox 18"/>
            <p:cNvSpPr txBox="1"/>
            <p:nvPr/>
          </p:nvSpPr>
          <p:spPr>
            <a:xfrm>
              <a:off x="2900245" y="5737622"/>
              <a:ext cx="779381" cy="338554"/>
            </a:xfrm>
            <a:prstGeom prst="rect">
              <a:avLst/>
            </a:prstGeom>
            <a:solidFill>
              <a:srgbClr val="FFFFFF"/>
            </a:solidFill>
            <a:ln w="12700" cmpd="sng">
              <a:solidFill>
                <a:srgbClr val="00CC00"/>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smtClean="0">
                  <a:solidFill>
                    <a:srgbClr val="00CC00"/>
                  </a:solidFill>
                  <a:latin typeface="Trebuchet MS" panose="020B0603020202020204" pitchFamily="34" charset="0"/>
                  <a:cs typeface="Corbel"/>
                </a:rPr>
                <a:t>Online</a:t>
              </a:r>
              <a:endParaRPr lang="en-US" sz="1600" dirty="0">
                <a:solidFill>
                  <a:srgbClr val="00CC00"/>
                </a:solidFill>
                <a:latin typeface="Trebuchet MS" panose="020B0603020202020204" pitchFamily="34" charset="0"/>
                <a:cs typeface="Corbel"/>
              </a:endParaRPr>
            </a:p>
          </p:txBody>
        </p:sp>
      </p:grpSp>
      <p:sp>
        <p:nvSpPr>
          <p:cNvPr id="34" name="Rectangle 33"/>
          <p:cNvSpPr/>
          <p:nvPr/>
        </p:nvSpPr>
        <p:spPr>
          <a:xfrm>
            <a:off x="3506105" y="3687320"/>
            <a:ext cx="1188719" cy="545491"/>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solidFill>
                  <a:schemeClr val="tx1"/>
                </a:solidFill>
                <a:latin typeface="Trebuchet MS" panose="020B0603020202020204" pitchFamily="34" charset="0"/>
              </a:rPr>
              <a:t>POD</a:t>
            </a:r>
            <a:endParaRPr lang="en-US" sz="16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549221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Flight path simulating an aborted </a:t>
            </a:r>
            <a:r>
              <a:rPr lang="en-US" dirty="0" smtClean="0"/>
              <a:t>landing</a:t>
            </a:r>
            <a:endParaRPr lang="en-US" dirty="0"/>
          </a:p>
        </p:txBody>
      </p:sp>
      <p:pic>
        <p:nvPicPr>
          <p:cNvPr id="16386" name="Picture 2" descr="\\132.206.224.91\Homes-cfd\zzhan\appC_exploration-3D\AIAA-C\aero-figures\flight-path-3D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340768"/>
            <a:ext cx="9000000" cy="25560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132.206.224.91\Homes-cfd\zzhan\appC_exploration-3D\AIAA-C\sample022\figures\022_flow+dro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03" r="48248" b="4729"/>
          <a:stretch/>
        </p:blipFill>
        <p:spPr bwMode="auto">
          <a:xfrm>
            <a:off x="4283968" y="3933056"/>
            <a:ext cx="3029110" cy="2340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817301" y="4625841"/>
            <a:ext cx="2178635"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en-US" sz="1600" dirty="0" smtClean="0">
                <a:solidFill>
                  <a:srgbClr val="B90202"/>
                </a:solidFill>
                <a:latin typeface="+mn-lt"/>
              </a:rPr>
              <a:t>Each CFD: </a:t>
            </a:r>
          </a:p>
          <a:p>
            <a:pPr>
              <a:lnSpc>
                <a:spcPct val="125000"/>
              </a:lnSpc>
            </a:pPr>
            <a:r>
              <a:rPr lang="en-US" sz="1600" dirty="0" smtClean="0">
                <a:solidFill>
                  <a:srgbClr val="B90202"/>
                </a:solidFill>
                <a:latin typeface="+mn-lt"/>
              </a:rPr>
              <a:t>  21 h on 128 CPUs</a:t>
            </a:r>
          </a:p>
          <a:p>
            <a:pPr>
              <a:lnSpc>
                <a:spcPct val="125000"/>
              </a:lnSpc>
            </a:pPr>
            <a:r>
              <a:rPr lang="en-US" sz="1600" dirty="0">
                <a:solidFill>
                  <a:srgbClr val="0000FF"/>
                </a:solidFill>
                <a:latin typeface="+mn-lt"/>
              </a:rPr>
              <a:t>Each ROM: </a:t>
            </a:r>
            <a:endParaRPr lang="en-US" sz="1600" dirty="0" smtClean="0">
              <a:solidFill>
                <a:srgbClr val="0000FF"/>
              </a:solidFill>
              <a:latin typeface="+mn-lt"/>
            </a:endParaRPr>
          </a:p>
          <a:p>
            <a:pPr>
              <a:lnSpc>
                <a:spcPct val="125000"/>
              </a:lnSpc>
            </a:pPr>
            <a:r>
              <a:rPr lang="en-US" sz="1600" dirty="0">
                <a:solidFill>
                  <a:srgbClr val="0000FF"/>
                </a:solidFill>
                <a:latin typeface="+mn-lt"/>
              </a:rPr>
              <a:t> </a:t>
            </a:r>
            <a:r>
              <a:rPr lang="en-US" sz="1600" dirty="0" smtClean="0">
                <a:solidFill>
                  <a:srgbClr val="0000FF"/>
                </a:solidFill>
                <a:latin typeface="+mn-lt"/>
              </a:rPr>
              <a:t> 28 s </a:t>
            </a:r>
            <a:r>
              <a:rPr lang="en-US" sz="1600" dirty="0">
                <a:solidFill>
                  <a:srgbClr val="0000FF"/>
                </a:solidFill>
                <a:latin typeface="+mn-lt"/>
              </a:rPr>
              <a:t>on 16 </a:t>
            </a:r>
            <a:r>
              <a:rPr lang="en-US" sz="1600" dirty="0" smtClean="0">
                <a:solidFill>
                  <a:srgbClr val="0000FF"/>
                </a:solidFill>
                <a:latin typeface="+mn-lt"/>
              </a:rPr>
              <a:t>CPUs</a:t>
            </a:r>
            <a:endParaRPr lang="en-US" sz="1600" dirty="0" smtClean="0">
              <a:solidFill>
                <a:srgbClr val="B90202"/>
              </a:solidFill>
              <a:latin typeface="+mn-lt"/>
            </a:endParaRPr>
          </a:p>
        </p:txBody>
      </p:sp>
    </p:spTree>
    <p:extLst>
      <p:ext uri="{BB962C8B-B14F-4D97-AF65-F5344CB8AC3E}">
        <p14:creationId xmlns:p14="http://schemas.microsoft.com/office/powerpoint/2010/main" val="403395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ROM vs. </a:t>
            </a:r>
            <a:r>
              <a:rPr lang="en-US" dirty="0" smtClean="0"/>
              <a:t>CFD, iced </a:t>
            </a:r>
            <a:r>
              <a:rPr lang="en-US" dirty="0"/>
              <a:t>geometry, target 13</a:t>
            </a:r>
          </a:p>
        </p:txBody>
      </p:sp>
      <p:pic>
        <p:nvPicPr>
          <p:cNvPr id="9219" name="Picture 3" descr="\\132.206.224.91\Homes-cfd\zzhan\appC_exploration-3D\AIAA-C\FlightPath\figures\target109-iced-CP_SS-ro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768780"/>
            <a:ext cx="9000000" cy="4180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883300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ROM vs. CFD, iced geometry, target 13</a:t>
            </a:r>
          </a:p>
        </p:txBody>
      </p:sp>
      <p:pic>
        <p:nvPicPr>
          <p:cNvPr id="10242" name="Picture 2" descr="\\132.206.224.91\Homes-cfd\zzhan\appC_exploration-3D\AIAA-C\FlightPath\figures\target109-iced-CP_SS-mi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768780"/>
            <a:ext cx="9000000" cy="4180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49433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ROM vs. CFD, iced geometry, target 13</a:t>
            </a:r>
          </a:p>
        </p:txBody>
      </p:sp>
      <p:pic>
        <p:nvPicPr>
          <p:cNvPr id="11266" name="Picture 2" descr="\\132.206.224.91\Homes-cfd\zzhan\appC_exploration-3D\AIAA-C\FlightPath\figures\target109-iced-CP_SS-t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768780"/>
            <a:ext cx="9000000" cy="4180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925546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ROM vs. CFD, iced geometry, target 13</a:t>
            </a:r>
          </a:p>
        </p:txBody>
      </p:sp>
      <p:pic>
        <p:nvPicPr>
          <p:cNvPr id="12290" name="Picture 2" descr="\\132.206.224.91\Homes-cfd\zzhan\appC_exploration-3D\AIAA-C\FlightPath\figures\target109-iced-CP_SS-ta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768780"/>
            <a:ext cx="9000000" cy="4180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786136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title"/>
              </p:nvPr>
            </p:nvSpPr>
            <p:spPr/>
            <p:txBody>
              <a:bodyPr/>
              <a:lstStyle/>
              <a:p>
                <a:r>
                  <a:rPr lang="en-US" dirty="0"/>
                  <a:t>Aerodynamic degradations in </a:t>
                </a:r>
                <a14:m>
                  <m:oMath xmlns:m="http://schemas.openxmlformats.org/officeDocument/2006/math">
                    <m:sSub>
                      <m:sSubPr>
                        <m:ctrlPr>
                          <a:rPr lang="en-US" i="1">
                            <a:latin typeface="Cambria Math" charset="0"/>
                          </a:rPr>
                        </m:ctrlPr>
                      </m:sSubPr>
                      <m:e>
                        <m:r>
                          <a:rPr lang="en-US" i="1">
                            <a:latin typeface="Cambria Math"/>
                          </a:rPr>
                          <m:t>𝑪</m:t>
                        </m:r>
                      </m:e>
                      <m:sub>
                        <m:r>
                          <a:rPr lang="en-US" i="1">
                            <a:latin typeface="Cambria Math"/>
                          </a:rPr>
                          <m:t>𝑳</m:t>
                        </m:r>
                      </m:sub>
                    </m:sSub>
                  </m:oMath>
                </a14:m>
                <a:r>
                  <a:rPr lang="en-US" dirty="0"/>
                  <a:t>, </a:t>
                </a:r>
                <a14:m>
                  <m:oMath xmlns:m="http://schemas.openxmlformats.org/officeDocument/2006/math">
                    <m:sSub>
                      <m:sSubPr>
                        <m:ctrlPr>
                          <a:rPr lang="en-US" i="1">
                            <a:latin typeface="Cambria Math" charset="0"/>
                          </a:rPr>
                        </m:ctrlPr>
                      </m:sSubPr>
                      <m:e>
                        <m:r>
                          <a:rPr lang="en-US" i="1">
                            <a:latin typeface="Cambria Math"/>
                          </a:rPr>
                          <m:t>𝑪</m:t>
                        </m:r>
                      </m:e>
                      <m:sub>
                        <m:r>
                          <a:rPr lang="en-US" i="1">
                            <a:latin typeface="Cambria Math"/>
                          </a:rPr>
                          <m:t>𝑫</m:t>
                        </m:r>
                      </m:sub>
                    </m:sSub>
                  </m:oMath>
                </a14:m>
                <a:r>
                  <a:rPr lang="en-US" dirty="0"/>
                  <a:t> and </a:t>
                </a:r>
                <a14:m>
                  <m:oMath xmlns:m="http://schemas.openxmlformats.org/officeDocument/2006/math">
                    <m:sSub>
                      <m:sSubPr>
                        <m:ctrlPr>
                          <a:rPr lang="en-US" i="1">
                            <a:latin typeface="Cambria Math" charset="0"/>
                          </a:rPr>
                        </m:ctrlPr>
                      </m:sSubPr>
                      <m:e>
                        <m:r>
                          <a:rPr lang="en-US" i="1">
                            <a:latin typeface="Cambria Math"/>
                          </a:rPr>
                          <m:t>𝑪</m:t>
                        </m:r>
                      </m:e>
                      <m:sub>
                        <m:r>
                          <a:rPr lang="en-US" i="1">
                            <a:latin typeface="Cambria Math"/>
                          </a:rPr>
                          <m:t>𝑴</m:t>
                        </m:r>
                      </m:sub>
                    </m:sSub>
                  </m:oMath>
                </a14:m>
                <a:endParaRPr lang="en-US" dirty="0"/>
              </a:p>
            </p:txBody>
          </p:sp>
        </mc:Choice>
        <mc:Fallback xmlns="">
          <p:sp>
            <p:nvSpPr>
              <p:cNvPr id="4" name="Title 3"/>
              <p:cNvSpPr>
                <a:spLocks noGrp="1" noRot="1" noChangeAspect="1" noMove="1" noResize="1" noEditPoints="1" noAdjustHandles="1" noChangeArrowheads="1" noChangeShapeType="1" noTextEdit="1"/>
              </p:cNvSpPr>
              <p:nvPr>
                <p:ph type="title"/>
              </p:nvPr>
            </p:nvSpPr>
            <p:spPr>
              <a:blipFill rotWithShape="1">
                <a:blip r:embed="rId3"/>
                <a:stretch>
                  <a:fillRect l="-991"/>
                </a:stretch>
              </a:blipFill>
            </p:spPr>
            <p:txBody>
              <a:bodyPr/>
              <a:lstStyle/>
              <a:p>
                <a:r>
                  <a:rPr lang="en-US">
                    <a:noFill/>
                  </a:rPr>
                  <a:t> </a:t>
                </a:r>
              </a:p>
            </p:txBody>
          </p:sp>
        </mc:Fallback>
      </mc:AlternateContent>
      <p:pic>
        <p:nvPicPr>
          <p:cNvPr id="7" name="Picture 3" descr="\\132.206.224.91\Homes-cfd\zzhan\appC_exploration-3D\AIAA-C\FlightPath\figures\flightpath-3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872" y="3789040"/>
            <a:ext cx="2880000" cy="2450880"/>
          </a:xfrm>
          <a:prstGeom prst="rect">
            <a:avLst/>
          </a:prstGeom>
          <a:noFill/>
          <a:extLst>
            <a:ext uri="{909E8E84-426E-40dd-AFC4-6F175D3DCCD1}">
              <a14:hiddenFill xmlns:a14="http://schemas.microsoft.com/office/drawing/2010/main" xmlns="">
                <a:solidFill>
                  <a:srgbClr val="FFFFFF"/>
                </a:solidFill>
              </a14:hiddenFill>
            </a:ext>
          </a:extLst>
        </p:spPr>
      </p:pic>
      <p:pic>
        <p:nvPicPr>
          <p:cNvPr id="15366" name="Picture 6" descr="\\132.206.224.91\Homes-cfd\zzhan\appC_exploration-3D\AIAA-C\FlightPath\figures\CLCDCM-RO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0" y="1340768"/>
            <a:ext cx="9000000" cy="2556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753400" y="4329680"/>
            <a:ext cx="4968552" cy="1477328"/>
          </a:xfrm>
          <a:prstGeom prst="rect">
            <a:avLst/>
          </a:prstGeom>
        </p:spPr>
        <p:txBody>
          <a:bodyPr wrap="square">
            <a:spAutoFit/>
          </a:bodyPr>
          <a:lstStyle/>
          <a:p>
            <a:pPr marL="285750" indent="-285750">
              <a:buFont typeface="Arial" panose="020B0604020202020204" pitchFamily="34" charset="0"/>
              <a:buChar char="•"/>
            </a:pPr>
            <a:r>
              <a:rPr lang="en-US" sz="1800" dirty="0" smtClean="0">
                <a:latin typeface="+mn-lt"/>
              </a:rPr>
              <a:t>Information developed </a:t>
            </a:r>
            <a:r>
              <a:rPr lang="en-US" sz="1800" dirty="0">
                <a:latin typeface="+mn-lt"/>
              </a:rPr>
              <a:t>in this research may </a:t>
            </a:r>
            <a:r>
              <a:rPr lang="en-US" sz="1800" dirty="0" smtClean="0">
                <a:latin typeface="+mn-lt"/>
              </a:rPr>
              <a:t>be incorporated </a:t>
            </a:r>
            <a:r>
              <a:rPr lang="en-US" sz="1800" dirty="0">
                <a:latin typeface="+mn-lt"/>
              </a:rPr>
              <a:t>into a flight </a:t>
            </a:r>
            <a:r>
              <a:rPr lang="en-US" sz="1800" dirty="0" smtClean="0">
                <a:latin typeface="+mn-lt"/>
              </a:rPr>
              <a:t>simulator.</a:t>
            </a:r>
          </a:p>
          <a:p>
            <a:pPr marL="285750" indent="-285750">
              <a:buFont typeface="Arial" panose="020B0604020202020204" pitchFamily="34" charset="0"/>
              <a:buChar char="•"/>
            </a:pPr>
            <a:endParaRPr lang="en-US" sz="1800" dirty="0" smtClean="0">
              <a:latin typeface="+mn-lt"/>
            </a:endParaRPr>
          </a:p>
          <a:p>
            <a:pPr marL="285750" indent="-285750">
              <a:buFont typeface="Arial" panose="020B0604020202020204" pitchFamily="34" charset="0"/>
              <a:buChar char="•"/>
            </a:pPr>
            <a:r>
              <a:rPr lang="en-US" sz="1800" dirty="0" smtClean="0">
                <a:latin typeface="+mn-lt"/>
              </a:rPr>
              <a:t>Improve simulator fidelity and enable pilot </a:t>
            </a:r>
            <a:r>
              <a:rPr lang="en-US" sz="1800" dirty="0">
                <a:latin typeface="+mn-lt"/>
              </a:rPr>
              <a:t>training for in-flight </a:t>
            </a:r>
            <a:r>
              <a:rPr lang="en-US" sz="1800" dirty="0" smtClean="0">
                <a:latin typeface="+mn-lt"/>
              </a:rPr>
              <a:t>icing</a:t>
            </a:r>
          </a:p>
        </p:txBody>
      </p:sp>
    </p:spTree>
    <p:extLst>
      <p:ext uri="{BB962C8B-B14F-4D97-AF65-F5344CB8AC3E}">
        <p14:creationId xmlns:p14="http://schemas.microsoft.com/office/powerpoint/2010/main" val="15125926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Performance penalty for ice contaminated </a:t>
            </a:r>
            <a:r>
              <a:rPr lang="en-US" dirty="0" smtClean="0"/>
              <a:t>airplane</a:t>
            </a:r>
            <a:endParaRPr lang="en-US" dirty="0"/>
          </a:p>
        </p:txBody>
      </p:sp>
      <p:sp>
        <p:nvSpPr>
          <p:cNvPr id="5" name="Text Placeholder 4"/>
          <p:cNvSpPr>
            <a:spLocks noGrp="1"/>
          </p:cNvSpPr>
          <p:nvPr>
            <p:ph idx="4294967295"/>
          </p:nvPr>
        </p:nvSpPr>
        <p:spPr>
          <a:xfrm>
            <a:off x="685800" y="1600200"/>
            <a:ext cx="8458200" cy="4572000"/>
          </a:xfrm>
          <a:prstGeom prst="rect">
            <a:avLst/>
          </a:prstGeom>
        </p:spPr>
        <p:txBody>
          <a:bodyPr/>
          <a:lstStyle/>
          <a:p>
            <a:pPr marL="0" indent="0">
              <a:buNone/>
            </a:pPr>
            <a:r>
              <a:rPr lang="en-US" dirty="0"/>
              <a:t>17% C</a:t>
            </a:r>
            <a:r>
              <a:rPr lang="en-US" baseline="-25000" dirty="0"/>
              <a:t>L</a:t>
            </a:r>
            <a:r>
              <a:rPr lang="en-US" dirty="0"/>
              <a:t> loss</a:t>
            </a:r>
          </a:p>
          <a:p>
            <a:pPr marL="0" indent="0">
              <a:buNone/>
            </a:pPr>
            <a:r>
              <a:rPr lang="en-US" dirty="0"/>
              <a:t>60% C</a:t>
            </a:r>
            <a:r>
              <a:rPr lang="en-US" baseline="-25000" dirty="0"/>
              <a:t>D</a:t>
            </a:r>
            <a:r>
              <a:rPr lang="en-US" dirty="0"/>
              <a:t> increase</a:t>
            </a:r>
          </a:p>
          <a:p>
            <a:pPr marL="0" indent="0">
              <a:buNone/>
            </a:pPr>
            <a:r>
              <a:rPr lang="en-US" dirty="0"/>
              <a:t>20% C</a:t>
            </a:r>
            <a:r>
              <a:rPr lang="en-US" baseline="-25000" dirty="0"/>
              <a:t>M</a:t>
            </a:r>
            <a:r>
              <a:rPr lang="en-US" dirty="0"/>
              <a:t> </a:t>
            </a:r>
            <a:r>
              <a:rPr lang="en-US" dirty="0" smtClean="0"/>
              <a:t>change</a:t>
            </a:r>
            <a:endParaRPr lang="en-US" dirty="0"/>
          </a:p>
        </p:txBody>
      </p:sp>
      <p:pic>
        <p:nvPicPr>
          <p:cNvPr id="6" name="Picture 3" descr="\\132.206.224.91\Homes-cfd\zzhan\appC_exploration-3D\AIAA-C\FlightPath\figures\Penalty-ROM-CLCDC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624764"/>
            <a:ext cx="4500000" cy="41805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132.206.224.91\Homes-cfd\zzhan\appC_exploration-3D\AIAA-C\FlightPath\figures\flightpath-3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928" y="3356992"/>
            <a:ext cx="3240000" cy="2757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93242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ROM applied to </a:t>
            </a:r>
            <a:r>
              <a:rPr lang="en-CA" dirty="0" smtClean="0"/>
              <a:t>desk </a:t>
            </a:r>
            <a:r>
              <a:rPr lang="en-CA" dirty="0"/>
              <a:t>or </a:t>
            </a:r>
            <a:r>
              <a:rPr lang="en-CA" dirty="0" smtClean="0"/>
              <a:t>flight </a:t>
            </a:r>
            <a:r>
              <a:rPr lang="en-CA" dirty="0"/>
              <a:t>s</a:t>
            </a:r>
            <a:r>
              <a:rPr lang="en-CA" dirty="0" smtClean="0"/>
              <a:t>imulators</a:t>
            </a:r>
            <a:endParaRPr lang="en-US" dirty="0"/>
          </a:p>
        </p:txBody>
      </p:sp>
    </p:spTree>
    <p:extLst>
      <p:ext uri="{BB962C8B-B14F-4D97-AF65-F5344CB8AC3E}">
        <p14:creationId xmlns:p14="http://schemas.microsoft.com/office/powerpoint/2010/main" val="152344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prstGeom prst="rect">
            <a:avLst/>
          </a:prstGeom>
        </p:spPr>
        <p:txBody>
          <a:bodyPr/>
          <a:lstStyle/>
          <a:p>
            <a:pPr>
              <a:spcBef>
                <a:spcPts val="1200"/>
              </a:spcBef>
              <a:defRPr/>
            </a:pPr>
            <a:r>
              <a:rPr lang="en-US" dirty="0" smtClean="0">
                <a:solidFill>
                  <a:schemeClr val="tx2"/>
                </a:solidFill>
              </a:rPr>
              <a:t>Reduced Order Modeling (ROM):</a:t>
            </a:r>
          </a:p>
          <a:p>
            <a:pPr lvl="1">
              <a:spcBef>
                <a:spcPts val="1200"/>
              </a:spcBef>
              <a:defRPr/>
            </a:pPr>
            <a:r>
              <a:rPr lang="en-US" dirty="0" smtClean="0">
                <a:solidFill>
                  <a:schemeClr val="tx2"/>
                </a:solidFill>
              </a:rPr>
              <a:t>Provide an approach </a:t>
            </a:r>
            <a:r>
              <a:rPr lang="en-US" dirty="0">
                <a:solidFill>
                  <a:schemeClr val="tx2"/>
                </a:solidFill>
              </a:rPr>
              <a:t>to </a:t>
            </a:r>
            <a:r>
              <a:rPr lang="en-US" dirty="0" smtClean="0">
                <a:solidFill>
                  <a:schemeClr val="tx2"/>
                </a:solidFill>
              </a:rPr>
              <a:t>considerably reduce cost of 3D simulations</a:t>
            </a:r>
          </a:p>
          <a:p>
            <a:pPr lvl="1">
              <a:spcBef>
                <a:spcPts val="1200"/>
              </a:spcBef>
              <a:defRPr/>
            </a:pPr>
            <a:r>
              <a:rPr lang="en-CA" dirty="0" smtClean="0">
                <a:solidFill>
                  <a:schemeClr val="tx2"/>
                </a:solidFill>
              </a:rPr>
              <a:t>Provide a methodology to couple </a:t>
            </a:r>
            <a:r>
              <a:rPr lang="en-US" dirty="0" smtClean="0">
                <a:solidFill>
                  <a:schemeClr val="tx2"/>
                </a:solidFill>
              </a:rPr>
              <a:t>CFD, EFD and FFD data</a:t>
            </a:r>
          </a:p>
          <a:p>
            <a:pPr lvl="1">
              <a:spcBef>
                <a:spcPts val="1200"/>
              </a:spcBef>
              <a:defRPr/>
            </a:pPr>
            <a:r>
              <a:rPr lang="en-US" dirty="0" smtClean="0">
                <a:solidFill>
                  <a:schemeClr val="tx2"/>
                </a:solidFill>
              </a:rPr>
              <a:t>Provide a methodology to obtain information on APP C points not found in nature, giving a more complete picture of the icing and flight envelopes interaction</a:t>
            </a:r>
          </a:p>
          <a:p>
            <a:pPr lvl="1">
              <a:spcBef>
                <a:spcPts val="1200"/>
              </a:spcBef>
              <a:defRPr/>
            </a:pPr>
            <a:r>
              <a:rPr lang="en-CA" dirty="0" smtClean="0">
                <a:solidFill>
                  <a:schemeClr val="tx2"/>
                </a:solidFill>
              </a:rPr>
              <a:t>Provide real-time representations </a:t>
            </a:r>
            <a:r>
              <a:rPr lang="en-CA" dirty="0">
                <a:solidFill>
                  <a:schemeClr val="tx2"/>
                </a:solidFill>
              </a:rPr>
              <a:t>of in-flight icing </a:t>
            </a:r>
            <a:r>
              <a:rPr lang="en-CA" dirty="0" smtClean="0">
                <a:solidFill>
                  <a:schemeClr val="tx2"/>
                </a:solidFill>
              </a:rPr>
              <a:t>for pilot training </a:t>
            </a:r>
            <a:endParaRPr lang="en-CA" dirty="0">
              <a:solidFill>
                <a:schemeClr val="tx2"/>
              </a:solidFill>
            </a:endParaRPr>
          </a:p>
        </p:txBody>
      </p:sp>
      <p:sp>
        <p:nvSpPr>
          <p:cNvPr id="2" name="Title 1"/>
          <p:cNvSpPr>
            <a:spLocks noGrp="1"/>
          </p:cNvSpPr>
          <p:nvPr>
            <p:ph type="title"/>
          </p:nvPr>
        </p:nvSpPr>
        <p:spPr/>
        <p:txBody>
          <a:bodyPr/>
          <a:lstStyle/>
          <a:p>
            <a:r>
              <a:rPr lang="en-US" dirty="0" smtClean="0"/>
              <a:t>Reduced Order Modeling’s objectives</a:t>
            </a:r>
            <a:endParaRPr lang="en-CA" dirty="0"/>
          </a:p>
        </p:txBody>
      </p:sp>
      <p:grpSp>
        <p:nvGrpSpPr>
          <p:cNvPr id="6" name="Group 5"/>
          <p:cNvGrpSpPr/>
          <p:nvPr/>
        </p:nvGrpSpPr>
        <p:grpSpPr>
          <a:xfrm>
            <a:off x="1763359" y="4293096"/>
            <a:ext cx="5760969" cy="1953529"/>
            <a:chOff x="4116456" y="4056435"/>
            <a:chExt cx="4998969" cy="1600200"/>
          </a:xfrm>
        </p:grpSpPr>
        <p:pic>
          <p:nvPicPr>
            <p:cNvPr id="7" name="Picture 11"/>
            <p:cNvPicPr>
              <a:picLocks noChangeAspect="1" noChangeArrowheads="1"/>
            </p:cNvPicPr>
            <p:nvPr/>
          </p:nvPicPr>
          <p:blipFill>
            <a:blip r:embed="rId3" cstate="print"/>
            <a:srcRect l="22036"/>
            <a:stretch>
              <a:fillRect/>
            </a:stretch>
          </p:blipFill>
          <p:spPr bwMode="auto">
            <a:xfrm>
              <a:off x="7370292" y="4056435"/>
              <a:ext cx="1745133" cy="1600200"/>
            </a:xfrm>
            <a:prstGeom prst="rect">
              <a:avLst/>
            </a:prstGeom>
            <a:noFill/>
            <a:ln>
              <a:noFill/>
            </a:ln>
          </p:spPr>
        </p:pic>
        <p:pic>
          <p:nvPicPr>
            <p:cNvPr id="8" name="Picture 4" descr="\\cayenne.cfdlab.mcgill.ca\Homes-cfd\zzhan\1.2.1-Pilot-Training.jpg"/>
            <p:cNvPicPr>
              <a:picLocks noChangeAspect="1" noChangeArrowheads="1"/>
            </p:cNvPicPr>
            <p:nvPr/>
          </p:nvPicPr>
          <p:blipFill>
            <a:blip r:embed="rId4" cstate="print"/>
            <a:stretch>
              <a:fillRect/>
            </a:stretch>
          </p:blipFill>
          <p:spPr bwMode="auto">
            <a:xfrm>
              <a:off x="4116456" y="4159485"/>
              <a:ext cx="3648000" cy="1440000"/>
            </a:xfrm>
            <a:prstGeom prst="rect">
              <a:avLst/>
            </a:prstGeom>
            <a:noFill/>
            <a:ln>
              <a:noFill/>
            </a:ln>
            <a:effectLst>
              <a:softEdge rad="317500"/>
            </a:effectLst>
          </p:spPr>
        </p:pic>
      </p:grpSp>
    </p:spTree>
    <p:extLst>
      <p:ext uri="{BB962C8B-B14F-4D97-AF65-F5344CB8AC3E}">
        <p14:creationId xmlns:p14="http://schemas.microsoft.com/office/powerpoint/2010/main" val="65779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Calculating the snapshots</a:t>
            </a:r>
            <a:endParaRPr lang="en-CA" dirty="0"/>
          </a:p>
        </p:txBody>
      </p:sp>
      <p:sp>
        <p:nvSpPr>
          <p:cNvPr id="2" name="Content Placeholder 1"/>
          <p:cNvSpPr>
            <a:spLocks noGrp="1"/>
          </p:cNvSpPr>
          <p:nvPr>
            <p:ph idx="4294967295"/>
          </p:nvPr>
        </p:nvSpPr>
        <p:spPr>
          <a:xfrm>
            <a:off x="685800" y="1600200"/>
            <a:ext cx="8458200" cy="4572000"/>
          </a:xfrm>
          <a:prstGeom prst="rect">
            <a:avLst/>
          </a:prstGeom>
        </p:spPr>
        <p:txBody>
          <a:bodyPr/>
          <a:lstStyle/>
          <a:p>
            <a:r>
              <a:rPr lang="en-US" sz="1600" dirty="0" smtClean="0">
                <a:solidFill>
                  <a:srgbClr val="002060"/>
                </a:solidFill>
              </a:rPr>
              <a:t>Snapshots can be</a:t>
            </a:r>
          </a:p>
          <a:p>
            <a:pPr lvl="1"/>
            <a:r>
              <a:rPr lang="en-US" sz="1400" dirty="0" smtClean="0">
                <a:solidFill>
                  <a:srgbClr val="002060"/>
                </a:solidFill>
              </a:rPr>
              <a:t>Numerical results </a:t>
            </a:r>
          </a:p>
          <a:p>
            <a:pPr lvl="2"/>
            <a:r>
              <a:rPr lang="en-US" sz="1600" dirty="0" smtClean="0">
                <a:solidFill>
                  <a:srgbClr val="002060"/>
                </a:solidFill>
              </a:rPr>
              <a:t>Airflow solution</a:t>
            </a:r>
            <a:endParaRPr lang="en-CA" sz="1600" dirty="0">
              <a:solidFill>
                <a:srgbClr val="002060"/>
              </a:solidFill>
            </a:endParaRPr>
          </a:p>
          <a:p>
            <a:pPr lvl="2"/>
            <a:r>
              <a:rPr lang="en-US" sz="1600" dirty="0" smtClean="0">
                <a:solidFill>
                  <a:srgbClr val="002060"/>
                </a:solidFill>
              </a:rPr>
              <a:t>Droplet </a:t>
            </a:r>
            <a:r>
              <a:rPr lang="en-US" sz="1600" dirty="0">
                <a:solidFill>
                  <a:srgbClr val="002060"/>
                </a:solidFill>
              </a:rPr>
              <a:t>solution</a:t>
            </a:r>
            <a:endParaRPr lang="en-US" sz="1600" dirty="0" smtClean="0">
              <a:solidFill>
                <a:srgbClr val="002060"/>
              </a:solidFill>
            </a:endParaRPr>
          </a:p>
          <a:p>
            <a:pPr lvl="2"/>
            <a:r>
              <a:rPr lang="en-US" sz="1600" dirty="0" smtClean="0">
                <a:solidFill>
                  <a:srgbClr val="002060"/>
                </a:solidFill>
              </a:rPr>
              <a:t>Ice accretion </a:t>
            </a:r>
            <a:r>
              <a:rPr lang="en-US" sz="1600" dirty="0">
                <a:solidFill>
                  <a:srgbClr val="002060"/>
                </a:solidFill>
              </a:rPr>
              <a:t>solution</a:t>
            </a:r>
            <a:endParaRPr lang="en-US" sz="1600" dirty="0" smtClean="0">
              <a:solidFill>
                <a:srgbClr val="002060"/>
              </a:solidFill>
            </a:endParaRPr>
          </a:p>
          <a:p>
            <a:pPr lvl="1"/>
            <a:endParaRPr lang="en-US" sz="1400" dirty="0">
              <a:solidFill>
                <a:srgbClr val="002060"/>
              </a:solidFill>
            </a:endParaRPr>
          </a:p>
        </p:txBody>
      </p:sp>
      <p:grpSp>
        <p:nvGrpSpPr>
          <p:cNvPr id="12" name="Group 11"/>
          <p:cNvGrpSpPr/>
          <p:nvPr/>
        </p:nvGrpSpPr>
        <p:grpSpPr>
          <a:xfrm>
            <a:off x="3668094" y="1700808"/>
            <a:ext cx="2416074" cy="2160240"/>
            <a:chOff x="3668094" y="1628800"/>
            <a:chExt cx="2416074" cy="2160240"/>
          </a:xfrm>
        </p:grpSpPr>
        <p:pic>
          <p:nvPicPr>
            <p:cNvPr id="6" name="Picture 3" descr="\\132.206.224.91\Homes-cfd\zzhan\appC_exploration-3D\AIAA-C\sample022\figures\022_flow+dro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8248"/>
            <a:stretch/>
          </p:blipFill>
          <p:spPr bwMode="auto">
            <a:xfrm>
              <a:off x="3677636" y="1629040"/>
              <a:ext cx="2406532" cy="21600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3668094" y="1628800"/>
              <a:ext cx="708848" cy="338554"/>
            </a:xfrm>
            <a:prstGeom prst="rect">
              <a:avLst/>
            </a:prstGeom>
            <a:ln>
              <a:noFill/>
            </a:ln>
          </p:spPr>
          <p:txBody>
            <a:bodyPr wrap="none">
              <a:spAutoFit/>
            </a:bodyPr>
            <a:lstStyle/>
            <a:p>
              <a:r>
                <a:rPr lang="en-US" sz="1600" dirty="0" smtClean="0"/>
                <a:t>FLOW</a:t>
              </a:r>
              <a:endParaRPr lang="en-CA" sz="1600" dirty="0"/>
            </a:p>
          </p:txBody>
        </p:sp>
      </p:grpSp>
      <p:grpSp>
        <p:nvGrpSpPr>
          <p:cNvPr id="13" name="Group 12"/>
          <p:cNvGrpSpPr/>
          <p:nvPr/>
        </p:nvGrpSpPr>
        <p:grpSpPr>
          <a:xfrm>
            <a:off x="2052160" y="4221088"/>
            <a:ext cx="3960000" cy="1994738"/>
            <a:chOff x="1691680" y="4221088"/>
            <a:chExt cx="3960000" cy="1994738"/>
          </a:xfrm>
        </p:grpSpPr>
        <p:pic>
          <p:nvPicPr>
            <p:cNvPr id="4" name="Picture 2" descr="\\132.206.224.91\Homes-cfd\zzhan\appC_exploration-3D\AIAA-C\sample022\figures\022_ice_25m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4221088"/>
              <a:ext cx="3960000" cy="19800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1691680" y="5877272"/>
              <a:ext cx="476412" cy="338554"/>
            </a:xfrm>
            <a:prstGeom prst="rect">
              <a:avLst/>
            </a:prstGeom>
            <a:ln>
              <a:noFill/>
            </a:ln>
          </p:spPr>
          <p:txBody>
            <a:bodyPr wrap="none">
              <a:spAutoFit/>
            </a:bodyPr>
            <a:lstStyle/>
            <a:p>
              <a:r>
                <a:rPr lang="en-US" sz="1600" dirty="0" smtClean="0"/>
                <a:t>ICE</a:t>
              </a:r>
              <a:endParaRPr lang="en-CA" sz="1600" dirty="0"/>
            </a:p>
          </p:txBody>
        </p:sp>
      </p:grpSp>
      <p:grpSp>
        <p:nvGrpSpPr>
          <p:cNvPr id="15" name="Group 14"/>
          <p:cNvGrpSpPr/>
          <p:nvPr/>
        </p:nvGrpSpPr>
        <p:grpSpPr>
          <a:xfrm>
            <a:off x="5992521" y="1556792"/>
            <a:ext cx="2899959" cy="4783112"/>
            <a:chOff x="5920513" y="1598216"/>
            <a:chExt cx="2899959" cy="4783112"/>
          </a:xfrm>
        </p:grpSpPr>
        <p:pic>
          <p:nvPicPr>
            <p:cNvPr id="7" name="Picture 6" descr="SLD-dlr236-location.jpg"/>
            <p:cNvPicPr>
              <a:picLocks noChangeAspect="1"/>
            </p:cNvPicPr>
            <p:nvPr/>
          </p:nvPicPr>
          <p:blipFill>
            <a:blip r:embed="rId5" cstate="print">
              <a:extLst>
                <a:ext uri="{28A0092B-C50C-407E-A947-70E740481C1C}">
                  <a14:useLocalDpi xmlns:a14="http://schemas.microsoft.com/office/drawing/2010/main" val="0"/>
                </a:ext>
              </a:extLst>
            </a:blip>
            <a:srcRect l="11180" t="15710" r="43234" b="45293"/>
            <a:stretch>
              <a:fillRect/>
            </a:stretch>
          </p:blipFill>
          <p:spPr bwMode="auto">
            <a:xfrm rot="5400000">
              <a:off x="6429056" y="1397624"/>
              <a:ext cx="2118816" cy="25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SLD-dlr236-nac1beta.jpg"/>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50464"/>
            <a:stretch/>
          </p:blipFill>
          <p:spPr bwMode="auto">
            <a:xfrm>
              <a:off x="5920513" y="3501328"/>
              <a:ext cx="2899959" cy="28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8137272" y="1602000"/>
              <a:ext cx="683200" cy="338554"/>
            </a:xfrm>
            <a:prstGeom prst="rect">
              <a:avLst/>
            </a:prstGeom>
            <a:ln>
              <a:noFill/>
            </a:ln>
          </p:spPr>
          <p:txBody>
            <a:bodyPr wrap="none">
              <a:spAutoFit/>
            </a:bodyPr>
            <a:lstStyle/>
            <a:p>
              <a:r>
                <a:rPr lang="en-US" sz="1600" dirty="0" smtClean="0"/>
                <a:t>DROP</a:t>
              </a:r>
              <a:endParaRPr lang="en-CA" sz="1600" dirty="0"/>
            </a:p>
          </p:txBody>
        </p:sp>
        <p:sp>
          <p:nvSpPr>
            <p:cNvPr id="14" name="Rectangle 13"/>
            <p:cNvSpPr/>
            <p:nvPr/>
          </p:nvSpPr>
          <p:spPr>
            <a:xfrm>
              <a:off x="6084168" y="1598216"/>
              <a:ext cx="2736304" cy="463909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54752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600"/>
              </a:spcBef>
              <a:spcAft>
                <a:spcPts val="600"/>
              </a:spcAft>
            </a:pPr>
            <a:r>
              <a:rPr lang="en-CA" dirty="0"/>
              <a:t>The physics of the problem </a:t>
            </a:r>
            <a:r>
              <a:rPr lang="en-CA" dirty="0" smtClean="0"/>
              <a:t>are captured </a:t>
            </a:r>
            <a:r>
              <a:rPr lang="en-CA" dirty="0"/>
              <a:t>by the modes!</a:t>
            </a:r>
          </a:p>
        </p:txBody>
      </p:sp>
      <p:grpSp>
        <p:nvGrpSpPr>
          <p:cNvPr id="8" name="Group 7"/>
          <p:cNvGrpSpPr/>
          <p:nvPr/>
        </p:nvGrpSpPr>
        <p:grpSpPr>
          <a:xfrm>
            <a:off x="1332204" y="1784152"/>
            <a:ext cx="5758867" cy="3963350"/>
            <a:chOff x="1820020" y="2331796"/>
            <a:chExt cx="5758867" cy="3963350"/>
          </a:xfrm>
        </p:grpSpPr>
        <p:pic>
          <p:nvPicPr>
            <p:cNvPr id="20" name="Picture 34" descr="Picture 1"/>
            <p:cNvPicPr>
              <a:picLocks noChangeAspect="1" noChangeArrowheads="1"/>
            </p:cNvPicPr>
            <p:nvPr/>
          </p:nvPicPr>
          <p:blipFill>
            <a:blip r:embed="rId3"/>
            <a:srcRect/>
            <a:stretch>
              <a:fillRect/>
            </a:stretch>
          </p:blipFill>
          <p:spPr bwMode="auto">
            <a:xfrm>
              <a:off x="2732567" y="2331796"/>
              <a:ext cx="4846320" cy="2733823"/>
            </a:xfrm>
            <a:prstGeom prst="rect">
              <a:avLst/>
            </a:prstGeom>
            <a:noFill/>
          </p:spPr>
        </p:pic>
        <p:cxnSp>
          <p:nvCxnSpPr>
            <p:cNvPr id="21" name="Connettore 2 5"/>
            <p:cNvCxnSpPr/>
            <p:nvPr/>
          </p:nvCxnSpPr>
          <p:spPr bwMode="auto">
            <a:xfrm>
              <a:off x="3977440" y="5110092"/>
              <a:ext cx="762000" cy="1588"/>
            </a:xfrm>
            <a:prstGeom prst="straightConnector1">
              <a:avLst/>
            </a:prstGeom>
            <a:solidFill>
              <a:schemeClr val="accent1"/>
            </a:solidFill>
            <a:ln w="28575" cap="flat" cmpd="sng" algn="ctr">
              <a:solidFill>
                <a:srgbClr val="800000"/>
              </a:solidFill>
              <a:prstDash val="solid"/>
              <a:round/>
              <a:headEnd type="none" w="med" len="med"/>
              <a:tailEnd type="arrow"/>
            </a:ln>
            <a:effectLst/>
          </p:spPr>
        </p:cxnSp>
        <p:cxnSp>
          <p:nvCxnSpPr>
            <p:cNvPr id="35" name="Connettore 2 7"/>
            <p:cNvCxnSpPr/>
            <p:nvPr/>
          </p:nvCxnSpPr>
          <p:spPr bwMode="auto">
            <a:xfrm>
              <a:off x="3977440" y="5701964"/>
              <a:ext cx="762000" cy="1588"/>
            </a:xfrm>
            <a:prstGeom prst="straightConnector1">
              <a:avLst/>
            </a:prstGeom>
            <a:solidFill>
              <a:schemeClr val="accent1"/>
            </a:solidFill>
            <a:ln w="28575" cap="flat" cmpd="sng" algn="ctr">
              <a:solidFill>
                <a:srgbClr val="800000"/>
              </a:solidFill>
              <a:prstDash val="solid"/>
              <a:round/>
              <a:headEnd type="none" w="med" len="med"/>
              <a:tailEnd type="arrow"/>
            </a:ln>
            <a:effectLst/>
          </p:spPr>
        </p:cxnSp>
        <p:cxnSp>
          <p:nvCxnSpPr>
            <p:cNvPr id="36" name="Connettore 2 8"/>
            <p:cNvCxnSpPr/>
            <p:nvPr/>
          </p:nvCxnSpPr>
          <p:spPr bwMode="auto">
            <a:xfrm>
              <a:off x="3977440" y="5406028"/>
              <a:ext cx="762000" cy="1588"/>
            </a:xfrm>
            <a:prstGeom prst="straightConnector1">
              <a:avLst/>
            </a:prstGeom>
            <a:solidFill>
              <a:schemeClr val="accent1"/>
            </a:solidFill>
            <a:ln w="28575" cap="flat" cmpd="sng" algn="ctr">
              <a:solidFill>
                <a:srgbClr val="800000"/>
              </a:solidFill>
              <a:prstDash val="solid"/>
              <a:round/>
              <a:headEnd type="none" w="med" len="med"/>
              <a:tailEnd type="arrow"/>
            </a:ln>
            <a:effectLst/>
          </p:spPr>
        </p:cxnSp>
        <p:sp>
          <p:nvSpPr>
            <p:cNvPr id="5" name="Rectangle 4"/>
            <p:cNvSpPr/>
            <p:nvPr/>
          </p:nvSpPr>
          <p:spPr>
            <a:xfrm>
              <a:off x="4648293" y="4922533"/>
              <a:ext cx="2260600" cy="934487"/>
            </a:xfrm>
            <a:prstGeom prst="rect">
              <a:avLst/>
            </a:prstGeom>
          </p:spPr>
          <p:txBody>
            <a:bodyPr wrap="square">
              <a:spAutoFit/>
            </a:bodyPr>
            <a:lstStyle/>
            <a:p>
              <a:pPr algn="ctr">
                <a:lnSpc>
                  <a:spcPct val="114000"/>
                </a:lnSpc>
              </a:pPr>
              <a:r>
                <a:rPr lang="en-US" sz="1600" dirty="0" smtClean="0">
                  <a:latin typeface="Trebuchet MS" panose="020B0603020202020204" pitchFamily="34" charset="0"/>
                </a:rPr>
                <a:t>Ice thickness !</a:t>
              </a:r>
              <a:endParaRPr lang="en-US" sz="1600" dirty="0">
                <a:latin typeface="Trebuchet MS" panose="020B0603020202020204" pitchFamily="34" charset="0"/>
              </a:endParaRPr>
            </a:p>
            <a:p>
              <a:pPr algn="ctr">
                <a:lnSpc>
                  <a:spcPct val="114000"/>
                </a:lnSpc>
              </a:pPr>
              <a:r>
                <a:rPr lang="en-US" sz="1600" dirty="0" smtClean="0">
                  <a:latin typeface="Trebuchet MS" panose="020B0603020202020204" pitchFamily="34" charset="0"/>
                </a:rPr>
                <a:t>Upper horn !</a:t>
              </a:r>
              <a:endParaRPr lang="en-US" sz="1600" dirty="0">
                <a:latin typeface="Trebuchet MS" panose="020B0603020202020204" pitchFamily="34" charset="0"/>
              </a:endParaRPr>
            </a:p>
            <a:p>
              <a:pPr algn="ctr">
                <a:lnSpc>
                  <a:spcPct val="114000"/>
                </a:lnSpc>
              </a:pPr>
              <a:r>
                <a:rPr lang="en-US" sz="1600" dirty="0" smtClean="0">
                  <a:latin typeface="Trebuchet MS" panose="020B0603020202020204" pitchFamily="34" charset="0"/>
                </a:rPr>
                <a:t>Lower horn !</a:t>
              </a:r>
              <a:endParaRPr lang="en-US" sz="1600" dirty="0">
                <a:latin typeface="Trebuchet MS" panose="020B0603020202020204" pitchFamily="34" charset="0"/>
              </a:endParaRPr>
            </a:p>
          </p:txBody>
        </p:sp>
        <p:sp>
          <p:nvSpPr>
            <p:cNvPr id="7" name="Rectangle 6"/>
            <p:cNvSpPr/>
            <p:nvPr/>
          </p:nvSpPr>
          <p:spPr>
            <a:xfrm>
              <a:off x="1820020" y="4799224"/>
              <a:ext cx="2286000" cy="1495922"/>
            </a:xfrm>
            <a:prstGeom prst="rect">
              <a:avLst/>
            </a:prstGeom>
          </p:spPr>
          <p:txBody>
            <a:bodyPr wrap="square">
              <a:spAutoFit/>
            </a:bodyPr>
            <a:lstStyle/>
            <a:p>
              <a:pPr algn="ctr">
                <a:lnSpc>
                  <a:spcPct val="114000"/>
                </a:lnSpc>
              </a:pPr>
              <a:r>
                <a:rPr lang="en-US" sz="1600" dirty="0" smtClean="0">
                  <a:latin typeface="Trebuchet MS" panose="020B0603020202020204" pitchFamily="34" charset="0"/>
                </a:rPr>
                <a:t>Modes 1 and 2</a:t>
              </a:r>
            </a:p>
            <a:p>
              <a:pPr algn="ctr">
                <a:lnSpc>
                  <a:spcPct val="114000"/>
                </a:lnSpc>
              </a:pPr>
              <a:r>
                <a:rPr lang="en-US" sz="1600" dirty="0" smtClean="0">
                  <a:latin typeface="Trebuchet MS" panose="020B0603020202020204" pitchFamily="34" charset="0"/>
                </a:rPr>
                <a:t>Mode 3</a:t>
              </a:r>
            </a:p>
            <a:p>
              <a:pPr algn="ctr">
                <a:lnSpc>
                  <a:spcPct val="114000"/>
                </a:lnSpc>
              </a:pPr>
              <a:r>
                <a:rPr lang="en-US" sz="1600" dirty="0" smtClean="0">
                  <a:latin typeface="Trebuchet MS" panose="020B0603020202020204" pitchFamily="34" charset="0"/>
                </a:rPr>
                <a:t>Mode 4</a:t>
              </a:r>
            </a:p>
            <a:p>
              <a:pPr algn="ctr">
                <a:lnSpc>
                  <a:spcPct val="114000"/>
                </a:lnSpc>
              </a:pPr>
              <a:r>
                <a:rPr lang="en-US" sz="1600" dirty="0" smtClean="0">
                  <a:latin typeface="Trebuchet MS" panose="020B0603020202020204" pitchFamily="34" charset="0"/>
                </a:rPr>
                <a:t>Modes 5, 6, etc. </a:t>
              </a:r>
            </a:p>
            <a:p>
              <a:pPr algn="ctr">
                <a:lnSpc>
                  <a:spcPct val="114000"/>
                </a:lnSpc>
              </a:pPr>
              <a:r>
                <a:rPr lang="en-US" sz="1600" dirty="0" smtClean="0">
                  <a:latin typeface="Trebuchet MS" panose="020B0603020202020204" pitchFamily="34" charset="0"/>
                </a:rPr>
                <a:t>do not add much</a:t>
              </a:r>
              <a:endParaRPr lang="en-US" sz="1600" dirty="0">
                <a:latin typeface="Trebuchet MS" panose="020B0603020202020204" pitchFamily="34" charset="0"/>
              </a:endParaRPr>
            </a:p>
          </p:txBody>
        </p:sp>
      </p:grpSp>
    </p:spTree>
    <p:extLst>
      <p:ext uri="{BB962C8B-B14F-4D97-AF65-F5344CB8AC3E}">
        <p14:creationId xmlns:p14="http://schemas.microsoft.com/office/powerpoint/2010/main" val="41410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p:txBody>
          <a:bodyPr/>
          <a:lstStyle/>
          <a:p>
            <a:pPr eaLnBrk="1" hangingPunct="1"/>
            <a:r>
              <a:rPr lang="en-US" dirty="0" smtClean="0">
                <a:latin typeface="Calibri" charset="0"/>
              </a:rPr>
              <a:t>It Costs 5,000$ </a:t>
            </a:r>
            <a:r>
              <a:rPr lang="en-US" dirty="0">
                <a:latin typeface="Calibri" charset="0"/>
              </a:rPr>
              <a:t>P</a:t>
            </a:r>
            <a:r>
              <a:rPr lang="en-US" dirty="0" smtClean="0">
                <a:latin typeface="Calibri" charset="0"/>
              </a:rPr>
              <a:t>er Hour to Run on 50,000 cores</a:t>
            </a:r>
            <a:endParaRPr lang="en-US" dirty="0">
              <a:latin typeface="Calibri" charset="0"/>
            </a:endParaRPr>
          </a:p>
        </p:txBody>
      </p:sp>
      <p:sp>
        <p:nvSpPr>
          <p:cNvPr id="3" name="TextBox 2"/>
          <p:cNvSpPr txBox="1"/>
          <p:nvPr/>
        </p:nvSpPr>
        <p:spPr>
          <a:xfrm>
            <a:off x="323528" y="2060848"/>
            <a:ext cx="8496944" cy="3785652"/>
          </a:xfrm>
          <a:prstGeom prst="rect">
            <a:avLst/>
          </a:prstGeom>
          <a:noFill/>
        </p:spPr>
        <p:txBody>
          <a:bodyPr wrap="square" rtlCol="0">
            <a:spAutoFit/>
          </a:bodyPr>
          <a:lstStyle/>
          <a:p>
            <a:pPr algn="ctr"/>
            <a:r>
              <a:rPr lang="en-US" sz="6000" dirty="0" smtClean="0">
                <a:solidFill>
                  <a:srgbClr val="800000"/>
                </a:solidFill>
                <a:latin typeface="+mj-lt"/>
              </a:rPr>
              <a:t>That means 0.1$ </a:t>
            </a:r>
            <a:endParaRPr lang="en-US" sz="6000" dirty="0">
              <a:solidFill>
                <a:srgbClr val="800000"/>
              </a:solidFill>
              <a:latin typeface="+mj-lt"/>
            </a:endParaRPr>
          </a:p>
          <a:p>
            <a:pPr algn="ctr"/>
            <a:r>
              <a:rPr lang="en-US" sz="6000" dirty="0" smtClean="0">
                <a:solidFill>
                  <a:srgbClr val="800000"/>
                </a:solidFill>
                <a:latin typeface="+mj-lt"/>
              </a:rPr>
              <a:t>per hour </a:t>
            </a:r>
          </a:p>
          <a:p>
            <a:pPr algn="ctr"/>
            <a:r>
              <a:rPr lang="en-US" sz="6000" dirty="0" smtClean="0">
                <a:solidFill>
                  <a:srgbClr val="800000"/>
                </a:solidFill>
                <a:latin typeface="+mj-lt"/>
              </a:rPr>
              <a:t>per core</a:t>
            </a:r>
          </a:p>
          <a:p>
            <a:pPr algn="ctr"/>
            <a:endParaRPr lang="en-US" sz="6000" dirty="0">
              <a:solidFill>
                <a:srgbClr val="800000"/>
              </a:solidFill>
              <a:latin typeface="+mj-lt"/>
            </a:endParaRPr>
          </a:p>
        </p:txBody>
      </p:sp>
    </p:spTree>
    <p:extLst>
      <p:ext uri="{BB962C8B-B14F-4D97-AF65-F5344CB8AC3E}">
        <p14:creationId xmlns:p14="http://schemas.microsoft.com/office/powerpoint/2010/main" val="334665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p:txBody>
          <a:bodyPr/>
          <a:lstStyle/>
          <a:p>
            <a:r>
              <a:rPr lang="en-US" dirty="0">
                <a:latin typeface="Calibri" charset="0"/>
              </a:rPr>
              <a:t>How </a:t>
            </a:r>
            <a:r>
              <a:rPr lang="en-US" dirty="0" smtClean="0">
                <a:latin typeface="Calibri" charset="0"/>
              </a:rPr>
              <a:t>Many </a:t>
            </a:r>
            <a:r>
              <a:rPr lang="en-US" dirty="0"/>
              <a:t>$</a:t>
            </a:r>
            <a:r>
              <a:rPr lang="en-US" dirty="0" smtClean="0">
                <a:latin typeface="Calibri" charset="0"/>
              </a:rPr>
              <a:t> to </a:t>
            </a:r>
            <a:r>
              <a:rPr lang="en-US" dirty="0">
                <a:latin typeface="Calibri" charset="0"/>
              </a:rPr>
              <a:t>Run </a:t>
            </a:r>
            <a:r>
              <a:rPr lang="en-US" dirty="0" smtClean="0">
                <a:latin typeface="Calibri" charset="0"/>
              </a:rPr>
              <a:t>56 </a:t>
            </a:r>
            <a:r>
              <a:rPr lang="en-US" dirty="0">
                <a:latin typeface="Calibri" charset="0"/>
              </a:rPr>
              <a:t>Snapshots?</a:t>
            </a:r>
          </a:p>
        </p:txBody>
      </p:sp>
      <p:sp>
        <p:nvSpPr>
          <p:cNvPr id="4" name="Content Placeholder 3"/>
          <p:cNvSpPr>
            <a:spLocks noGrp="1"/>
          </p:cNvSpPr>
          <p:nvPr>
            <p:ph idx="4294967295"/>
          </p:nvPr>
        </p:nvSpPr>
        <p:spPr>
          <a:xfrm>
            <a:off x="685800" y="1600200"/>
            <a:ext cx="8458200" cy="4572000"/>
          </a:xfrm>
          <a:prstGeom prst="rect">
            <a:avLst/>
          </a:prstGeom>
        </p:spPr>
        <p:txBody>
          <a:bodyPr>
            <a:normAutofit fontScale="92500"/>
          </a:bodyPr>
          <a:lstStyle/>
          <a:p>
            <a:pPr marL="0" indent="0" algn="ctr">
              <a:buNone/>
            </a:pPr>
            <a:r>
              <a:rPr lang="en-US" sz="2400" dirty="0">
                <a:solidFill>
                  <a:srgbClr val="800000"/>
                </a:solidFill>
              </a:rPr>
              <a:t>Assuming 1 full day (24 hours) and </a:t>
            </a:r>
            <a:r>
              <a:rPr lang="en-US" sz="2400" dirty="0" smtClean="0">
                <a:solidFill>
                  <a:srgbClr val="800000"/>
                </a:solidFill>
              </a:rPr>
              <a:t>256 cores </a:t>
            </a:r>
            <a:r>
              <a:rPr lang="en-US" sz="2400" dirty="0">
                <a:solidFill>
                  <a:srgbClr val="800000"/>
                </a:solidFill>
              </a:rPr>
              <a:t>to run, </a:t>
            </a:r>
          </a:p>
          <a:p>
            <a:pPr marL="0" indent="0" algn="ctr">
              <a:buNone/>
            </a:pPr>
            <a:r>
              <a:rPr lang="en-US" sz="2400" dirty="0">
                <a:solidFill>
                  <a:srgbClr val="800000"/>
                </a:solidFill>
              </a:rPr>
              <a:t>for a complete aircraft:</a:t>
            </a:r>
          </a:p>
          <a:p>
            <a:pPr marL="0" indent="0" algn="ctr">
              <a:buNone/>
            </a:pPr>
            <a:r>
              <a:rPr lang="en-US" sz="2400" dirty="0">
                <a:solidFill>
                  <a:srgbClr val="000090"/>
                </a:solidFill>
              </a:rPr>
              <a:t>flow, impingement, accretion and performance degradation, </a:t>
            </a:r>
            <a:endParaRPr lang="en-US" sz="2400" dirty="0" smtClean="0">
              <a:solidFill>
                <a:srgbClr val="000090"/>
              </a:solidFill>
            </a:endParaRPr>
          </a:p>
          <a:p>
            <a:pPr marL="0" indent="0" algn="ctr">
              <a:buNone/>
            </a:pPr>
            <a:r>
              <a:rPr lang="en-US" sz="2400" dirty="0" smtClean="0">
                <a:solidFill>
                  <a:srgbClr val="800000"/>
                </a:solidFill>
              </a:rPr>
              <a:t>the </a:t>
            </a:r>
            <a:r>
              <a:rPr lang="en-US" sz="2400" dirty="0">
                <a:solidFill>
                  <a:srgbClr val="800000"/>
                </a:solidFill>
              </a:rPr>
              <a:t>cost of a ROM snapshot is less than </a:t>
            </a:r>
            <a:r>
              <a:rPr lang="en-US" sz="2400" dirty="0" smtClean="0">
                <a:solidFill>
                  <a:srgbClr val="800000"/>
                </a:solidFill>
              </a:rPr>
              <a:t>700</a:t>
            </a:r>
            <a:r>
              <a:rPr lang="en-US" sz="2400" dirty="0">
                <a:solidFill>
                  <a:srgbClr val="800000"/>
                </a:solidFill>
              </a:rPr>
              <a:t>$</a:t>
            </a:r>
          </a:p>
          <a:p>
            <a:pPr marL="0" indent="0" algn="ctr">
              <a:buNone/>
            </a:pPr>
            <a:r>
              <a:rPr lang="en-US" sz="2400" dirty="0" smtClean="0">
                <a:solidFill>
                  <a:srgbClr val="800000"/>
                </a:solidFill>
              </a:rPr>
              <a:t>Running 56 </a:t>
            </a:r>
            <a:r>
              <a:rPr lang="en-US" sz="2400" dirty="0">
                <a:solidFill>
                  <a:srgbClr val="800000"/>
                </a:solidFill>
              </a:rPr>
              <a:t>snapshots costs about </a:t>
            </a:r>
            <a:r>
              <a:rPr lang="en-US" sz="2400" dirty="0" smtClean="0">
                <a:solidFill>
                  <a:srgbClr val="800000"/>
                </a:solidFill>
              </a:rPr>
              <a:t>40,000</a:t>
            </a:r>
            <a:r>
              <a:rPr lang="en-US" sz="2400" dirty="0">
                <a:solidFill>
                  <a:srgbClr val="800000"/>
                </a:solidFill>
              </a:rPr>
              <a:t>$</a:t>
            </a:r>
          </a:p>
          <a:p>
            <a:pPr marL="0" indent="0" algn="ctr">
              <a:buNone/>
            </a:pPr>
            <a:r>
              <a:rPr lang="en-US" sz="2400" dirty="0" smtClean="0">
                <a:solidFill>
                  <a:srgbClr val="800000"/>
                </a:solidFill>
              </a:rPr>
              <a:t>That </a:t>
            </a:r>
            <a:r>
              <a:rPr lang="en-US" sz="2400" dirty="0">
                <a:solidFill>
                  <a:srgbClr val="800000"/>
                </a:solidFill>
              </a:rPr>
              <a:t>is less than the cost of one day in an icing tunnel </a:t>
            </a:r>
            <a:r>
              <a:rPr lang="en-US" sz="2400" dirty="0" smtClean="0">
                <a:solidFill>
                  <a:srgbClr val="800000"/>
                </a:solidFill>
              </a:rPr>
              <a:t>!</a:t>
            </a:r>
            <a:endParaRPr lang="en-US" sz="2400" dirty="0">
              <a:solidFill>
                <a:srgbClr val="800000"/>
              </a:solidFill>
            </a:endParaRPr>
          </a:p>
          <a:p>
            <a:pPr marL="0" indent="0" algn="ctr">
              <a:buNone/>
            </a:pPr>
            <a:r>
              <a:rPr lang="en-US" sz="2400" i="1" dirty="0">
                <a:solidFill>
                  <a:srgbClr val="800000"/>
                </a:solidFill>
              </a:rPr>
              <a:t>and then you have a complete </a:t>
            </a:r>
            <a:r>
              <a:rPr lang="en-US" sz="2400" i="1" dirty="0" smtClean="0">
                <a:solidFill>
                  <a:srgbClr val="800000"/>
                </a:solidFill>
              </a:rPr>
              <a:t>3D icing </a:t>
            </a:r>
            <a:r>
              <a:rPr lang="en-US" sz="2400" i="1" dirty="0">
                <a:solidFill>
                  <a:srgbClr val="800000"/>
                </a:solidFill>
              </a:rPr>
              <a:t>simulator at your </a:t>
            </a:r>
            <a:r>
              <a:rPr lang="en-US" sz="2400" i="1" dirty="0" smtClean="0">
                <a:solidFill>
                  <a:srgbClr val="800000"/>
                </a:solidFill>
              </a:rPr>
              <a:t>desk</a:t>
            </a:r>
          </a:p>
          <a:p>
            <a:pPr marL="0" indent="0" algn="ctr">
              <a:buNone/>
            </a:pPr>
            <a:r>
              <a:rPr lang="en-US" sz="2400" b="1" i="1" dirty="0" smtClean="0">
                <a:solidFill>
                  <a:srgbClr val="800000"/>
                </a:solidFill>
              </a:rPr>
              <a:t>At that point, 3D becomes cheaper than 2D!</a:t>
            </a:r>
            <a:endParaRPr lang="en-US" sz="2400" b="1" i="1" dirty="0">
              <a:solidFill>
                <a:srgbClr val="800000"/>
              </a:solidFill>
            </a:endParaRPr>
          </a:p>
        </p:txBody>
      </p:sp>
    </p:spTree>
    <p:extLst>
      <p:ext uri="{BB962C8B-B14F-4D97-AF65-F5344CB8AC3E}">
        <p14:creationId xmlns:p14="http://schemas.microsoft.com/office/powerpoint/2010/main" val="1357651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p:txBody>
          <a:bodyPr/>
          <a:lstStyle/>
          <a:p>
            <a:pPr eaLnBrk="1" hangingPunct="1"/>
            <a:r>
              <a:rPr lang="en-US" dirty="0" smtClean="0">
                <a:latin typeface="Calibri" charset="0"/>
              </a:rPr>
              <a:t>How Many Days to Run 56 Snapshots?</a:t>
            </a:r>
            <a:endParaRPr lang="en-US" dirty="0">
              <a:latin typeface="Calibri" charset="0"/>
            </a:endParaRPr>
          </a:p>
        </p:txBody>
      </p:sp>
      <p:sp>
        <p:nvSpPr>
          <p:cNvPr id="3" name="TextBox 2"/>
          <p:cNvSpPr txBox="1"/>
          <p:nvPr/>
        </p:nvSpPr>
        <p:spPr>
          <a:xfrm>
            <a:off x="323528" y="1700808"/>
            <a:ext cx="8496944" cy="3077766"/>
          </a:xfrm>
          <a:prstGeom prst="rect">
            <a:avLst/>
          </a:prstGeom>
          <a:noFill/>
        </p:spPr>
        <p:txBody>
          <a:bodyPr wrap="square" rtlCol="0">
            <a:spAutoFit/>
          </a:bodyPr>
          <a:lstStyle/>
          <a:p>
            <a:pPr algn="ctr"/>
            <a:r>
              <a:rPr lang="en-US" sz="2200" dirty="0" smtClean="0">
                <a:solidFill>
                  <a:srgbClr val="800000"/>
                </a:solidFill>
                <a:latin typeface="+mj-lt"/>
              </a:rPr>
              <a:t>If each snapshot takes a full day?</a:t>
            </a:r>
          </a:p>
          <a:p>
            <a:pPr algn="ctr"/>
            <a:endParaRPr lang="en-US" sz="2200" dirty="0" smtClean="0">
              <a:solidFill>
                <a:srgbClr val="800000"/>
              </a:solidFill>
              <a:latin typeface="+mj-lt"/>
            </a:endParaRPr>
          </a:p>
          <a:p>
            <a:pPr algn="ctr"/>
            <a:r>
              <a:rPr lang="en-US" sz="2200" dirty="0" smtClean="0">
                <a:solidFill>
                  <a:srgbClr val="800000"/>
                </a:solidFill>
                <a:latin typeface="+mj-lt"/>
              </a:rPr>
              <a:t>And the answer is, </a:t>
            </a:r>
          </a:p>
          <a:p>
            <a:pPr algn="ctr"/>
            <a:endParaRPr lang="en-US" dirty="0">
              <a:solidFill>
                <a:srgbClr val="800000"/>
              </a:solidFill>
              <a:latin typeface="+mj-lt"/>
            </a:endParaRPr>
          </a:p>
          <a:p>
            <a:pPr algn="ctr"/>
            <a:r>
              <a:rPr lang="en-US" sz="4800" b="1" dirty="0" smtClean="0">
                <a:solidFill>
                  <a:srgbClr val="800000"/>
                </a:solidFill>
                <a:latin typeface="+mj-lt"/>
              </a:rPr>
              <a:t>Still 1 Day!</a:t>
            </a:r>
          </a:p>
          <a:p>
            <a:pPr algn="ctr"/>
            <a:endParaRPr lang="en-US" dirty="0">
              <a:solidFill>
                <a:srgbClr val="800000"/>
              </a:solidFill>
              <a:latin typeface="+mj-lt"/>
            </a:endParaRPr>
          </a:p>
          <a:p>
            <a:pPr algn="ctr"/>
            <a:r>
              <a:rPr lang="en-US" sz="2200" dirty="0" smtClean="0">
                <a:solidFill>
                  <a:srgbClr val="800000"/>
                </a:solidFill>
                <a:latin typeface="+mj-lt"/>
              </a:rPr>
              <a:t>50,000 cores / 256 cores = can easily run up to 195 snapshots </a:t>
            </a:r>
            <a:r>
              <a:rPr lang="en-US" sz="2200" i="1" dirty="0" smtClean="0">
                <a:solidFill>
                  <a:srgbClr val="800000"/>
                </a:solidFill>
                <a:latin typeface="+mj-lt"/>
              </a:rPr>
              <a:t>simultaneously</a:t>
            </a:r>
            <a:r>
              <a:rPr lang="en-US" sz="2200" dirty="0" smtClean="0">
                <a:solidFill>
                  <a:srgbClr val="800000"/>
                </a:solidFill>
                <a:latin typeface="+mj-lt"/>
              </a:rPr>
              <a:t> on </a:t>
            </a:r>
            <a:r>
              <a:rPr lang="en-US" sz="2200" i="1" dirty="0" smtClean="0">
                <a:solidFill>
                  <a:srgbClr val="800000"/>
                </a:solidFill>
                <a:latin typeface="+mj-lt"/>
              </a:rPr>
              <a:t>same computer</a:t>
            </a:r>
            <a:endParaRPr lang="en-US" sz="2200" i="1" dirty="0">
              <a:solidFill>
                <a:srgbClr val="800000"/>
              </a:solidFill>
              <a:latin typeface="+mj-lt"/>
            </a:endParaRPr>
          </a:p>
        </p:txBody>
      </p:sp>
    </p:spTree>
    <p:extLst>
      <p:ext uri="{BB962C8B-B14F-4D97-AF65-F5344CB8AC3E}">
        <p14:creationId xmlns:p14="http://schemas.microsoft.com/office/powerpoint/2010/main" val="1927829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1619</TotalTime>
  <Words>1871</Words>
  <Application>Microsoft Macintosh PowerPoint</Application>
  <PresentationFormat>On-screen Show (4:3)</PresentationFormat>
  <Paragraphs>305</Paragraphs>
  <Slides>48</Slides>
  <Notes>30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Calibri</vt:lpstr>
      <vt:lpstr>Cambria Math</vt:lpstr>
      <vt:lpstr>Corbel</vt:lpstr>
      <vt:lpstr>Georgia</vt:lpstr>
      <vt:lpstr>ＭＳ Ｐゴシック</vt:lpstr>
      <vt:lpstr>Times</vt:lpstr>
      <vt:lpstr>Trebuchet MS</vt:lpstr>
      <vt:lpstr>Wingdings 2</vt:lpstr>
      <vt:lpstr>Wingdings 3</vt:lpstr>
      <vt:lpstr>Arial</vt:lpstr>
      <vt:lpstr>Revolution</vt:lpstr>
      <vt:lpstr>Reduced Order Modeling for CFD: Will Working in 3D  eventually be Cheaper  than Working in 2D?  YES….  </vt:lpstr>
      <vt:lpstr>Means for Design and Compliance Computational, Experimental, Flight Fluid Mechanics: CFD, EFD, FFD</vt:lpstr>
      <vt:lpstr>Reduced Order Modeling: the approach</vt:lpstr>
      <vt:lpstr>ROM: The Successive Steps</vt:lpstr>
      <vt:lpstr>Calculating the snapshots</vt:lpstr>
      <vt:lpstr>The physics of the problem are captured by the modes!</vt:lpstr>
      <vt:lpstr>It Costs 5,000$ Per Hour to Run on 50,000 cores</vt:lpstr>
      <vt:lpstr>How Many $ to Run 56 Snapshots?</vt:lpstr>
      <vt:lpstr>How Many Days to Run 56 Snapshots?</vt:lpstr>
      <vt:lpstr>ROM applied to impingement </vt:lpstr>
      <vt:lpstr>ROM vs. full CFD: comparison of β</vt:lpstr>
      <vt:lpstr>ROM vs. full CFD: comparison of β</vt:lpstr>
      <vt:lpstr>ROM applied to ice accretion </vt:lpstr>
      <vt:lpstr>Aero-icing for DLR-F6 via ROM</vt:lpstr>
      <vt:lpstr>DLR-F6 – 3D Aero-icing, ice profile at selected cuts</vt:lpstr>
      <vt:lpstr>DLR-F6: ROM vs CFD</vt:lpstr>
      <vt:lpstr>ROM applied to experimental measurements </vt:lpstr>
      <vt:lpstr>ROM with experimental data</vt:lpstr>
      <vt:lpstr>ROM with experimental data, verification at target points</vt:lpstr>
      <vt:lpstr>RBM with Experiments: Caradonna-Tung Test Case</vt:lpstr>
      <vt:lpstr>Reduction of Model Complexity</vt:lpstr>
      <vt:lpstr>Model Simplification: Validation</vt:lpstr>
      <vt:lpstr>Model Simplification and Reduction of Tests</vt:lpstr>
      <vt:lpstr>Reduction of Model Complexity and Tunnel Tests: Validation</vt:lpstr>
      <vt:lpstr>ROM applied to CG calculation</vt:lpstr>
      <vt:lpstr>DLR-F6 – Change of CG, parametric analysis</vt:lpstr>
      <vt:lpstr>ROM applied to entire Appendix C  for ice accretion and for aerodynamic performance 2D example </vt:lpstr>
      <vt:lpstr>ROM: Appendix C “Complete” Investigation of 2D Ice Shapes </vt:lpstr>
      <vt:lpstr>Exploration of App C for an airfoil</vt:lpstr>
      <vt:lpstr>ROM: Appendix C “Complete” Investigation Ice Shapes </vt:lpstr>
      <vt:lpstr>ROM applied to entire Appendix C  for natural icing campaign  3D complete aircraft example </vt:lpstr>
      <vt:lpstr>Ice accretion after 25 min hold in stratiform clouds</vt:lpstr>
      <vt:lpstr>LOOCV of the Initial Sampling</vt:lpstr>
      <vt:lpstr>Complete exploration of CM</vt:lpstr>
      <vt:lpstr>Initial sampling and shape of ice used for aerodynamic degradation analysis</vt:lpstr>
      <vt:lpstr>LOOCV error of the initial sampling, iced geometry</vt:lpstr>
      <vt:lpstr>LOOCV error of the final sampling, iced geometry</vt:lpstr>
      <vt:lpstr>LOOCV error of the final sampling, clean geometry</vt:lpstr>
      <vt:lpstr>ROM applied to a go-around scenario</vt:lpstr>
      <vt:lpstr>Flight path simulating an aborted landing</vt:lpstr>
      <vt:lpstr>ROM vs. CFD, iced geometry, target 13</vt:lpstr>
      <vt:lpstr>ROM vs. CFD, iced geometry, target 13</vt:lpstr>
      <vt:lpstr>ROM vs. CFD, iced geometry, target 13</vt:lpstr>
      <vt:lpstr>ROM vs. CFD, iced geometry, target 13</vt:lpstr>
      <vt:lpstr>Aerodynamic degradations in C_L, C_D and C_M</vt:lpstr>
      <vt:lpstr>Performance penalty for ice contaminated airplane</vt:lpstr>
      <vt:lpstr>ROM applied to desk or flight simulators</vt:lpstr>
      <vt:lpstr>Reduced Order Modeling’s objectives</vt:lpstr>
    </vt:vector>
  </TitlesOfParts>
  <Company>McGill University</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Barcelona Supercomputer Center, March 16 2016</dc:title>
  <dc:creator>Administrator</dc:creator>
  <cp:lastModifiedBy>Microsoft Office User</cp:lastModifiedBy>
  <cp:revision>255</cp:revision>
  <dcterms:created xsi:type="dcterms:W3CDTF">2016-01-23T21:20:06Z</dcterms:created>
  <dcterms:modified xsi:type="dcterms:W3CDTF">2017-09-07T17:32:53Z</dcterms:modified>
</cp:coreProperties>
</file>